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4"/>
  </p:notesMasterIdLst>
  <p:sldIdLst>
    <p:sldId id="256" r:id="rId2"/>
    <p:sldId id="257" r:id="rId3"/>
    <p:sldId id="259" r:id="rId4"/>
    <p:sldId id="263" r:id="rId5"/>
    <p:sldId id="258" r:id="rId6"/>
    <p:sldId id="262" r:id="rId7"/>
    <p:sldId id="264" r:id="rId8"/>
    <p:sldId id="260" r:id="rId9"/>
    <p:sldId id="261" r:id="rId10"/>
    <p:sldId id="265" r:id="rId11"/>
    <p:sldId id="267" r:id="rId12"/>
    <p:sldId id="266" r:id="rId13"/>
    <p:sldId id="270" r:id="rId14"/>
    <p:sldId id="271" r:id="rId15"/>
    <p:sldId id="272" r:id="rId16"/>
    <p:sldId id="273" r:id="rId17"/>
    <p:sldId id="274" r:id="rId18"/>
    <p:sldId id="277" r:id="rId19"/>
    <p:sldId id="278" r:id="rId20"/>
    <p:sldId id="279" r:id="rId21"/>
    <p:sldId id="282"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4" autoAdjust="0"/>
    <p:restoredTop sz="87838" autoAdjust="0"/>
  </p:normalViewPr>
  <p:slideViewPr>
    <p:cSldViewPr snapToGrid="0">
      <p:cViewPr varScale="1">
        <p:scale>
          <a:sx n="46" d="100"/>
          <a:sy n="46" d="100"/>
        </p:scale>
        <p:origin x="43" y="643"/>
      </p:cViewPr>
      <p:guideLst/>
    </p:cSldViewPr>
  </p:slideViewPr>
  <p:outlineViewPr>
    <p:cViewPr>
      <p:scale>
        <a:sx n="33" d="100"/>
        <a:sy n="33" d="100"/>
      </p:scale>
      <p:origin x="0" y="0"/>
    </p:cViewPr>
  </p:outlineViewPr>
  <p:notesTextViewPr>
    <p:cViewPr>
      <p:scale>
        <a:sx n="1" d="1"/>
        <a:sy n="1" d="1"/>
      </p:scale>
      <p:origin x="0" y="-37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02A0A-5601-4D9B-AB9B-B8E20BF1E68B}"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8D687110-B424-4477-8A3F-DA5F01EC8C7E}">
      <dgm:prSet/>
      <dgm:spPr/>
      <dgm:t>
        <a:bodyPr/>
        <a:lstStyle/>
        <a:p>
          <a:r>
            <a:rPr lang="en-US"/>
            <a:t>Data Collection</a:t>
          </a:r>
        </a:p>
      </dgm:t>
    </dgm:pt>
    <dgm:pt modelId="{2535C850-8C27-4171-83BA-EF9D2B58FF61}" type="parTrans" cxnId="{DD3149D6-72B4-45DD-AEB3-2122D4BB5C6A}">
      <dgm:prSet/>
      <dgm:spPr/>
      <dgm:t>
        <a:bodyPr/>
        <a:lstStyle/>
        <a:p>
          <a:endParaRPr lang="en-US"/>
        </a:p>
      </dgm:t>
    </dgm:pt>
    <dgm:pt modelId="{A6190AD8-CC93-41D8-BCCB-3A6605C98103}" type="sibTrans" cxnId="{DD3149D6-72B4-45DD-AEB3-2122D4BB5C6A}">
      <dgm:prSet/>
      <dgm:spPr/>
      <dgm:t>
        <a:bodyPr/>
        <a:lstStyle/>
        <a:p>
          <a:endParaRPr lang="en-US"/>
        </a:p>
      </dgm:t>
    </dgm:pt>
    <dgm:pt modelId="{7B97603D-9009-48A2-B9C3-D71AD136F6E6}">
      <dgm:prSet/>
      <dgm:spPr/>
      <dgm:t>
        <a:bodyPr/>
        <a:lstStyle/>
        <a:p>
          <a:r>
            <a:rPr lang="en-US"/>
            <a:t>Transitland GTFS API </a:t>
          </a:r>
        </a:p>
      </dgm:t>
    </dgm:pt>
    <dgm:pt modelId="{0FEB8733-E4B9-4B03-BAEF-2E1E6976E4D7}" type="parTrans" cxnId="{4F4B4C88-6EC7-445E-B0CB-AB767C388A21}">
      <dgm:prSet/>
      <dgm:spPr/>
      <dgm:t>
        <a:bodyPr/>
        <a:lstStyle/>
        <a:p>
          <a:endParaRPr lang="en-US"/>
        </a:p>
      </dgm:t>
    </dgm:pt>
    <dgm:pt modelId="{582B48D6-BFC4-4114-9A02-199AB1C85B8C}" type="sibTrans" cxnId="{4F4B4C88-6EC7-445E-B0CB-AB767C388A21}">
      <dgm:prSet/>
      <dgm:spPr/>
      <dgm:t>
        <a:bodyPr/>
        <a:lstStyle/>
        <a:p>
          <a:endParaRPr lang="en-US"/>
        </a:p>
      </dgm:t>
    </dgm:pt>
    <dgm:pt modelId="{FD39E261-FBB2-43BF-988E-C0BDE4A22524}">
      <dgm:prSet/>
      <dgm:spPr/>
      <dgm:t>
        <a:bodyPr/>
        <a:lstStyle/>
        <a:p>
          <a:r>
            <a:rPr lang="en-US"/>
            <a:t>VTA: Valley Transit Authority</a:t>
          </a:r>
        </a:p>
      </dgm:t>
    </dgm:pt>
    <dgm:pt modelId="{88D61B60-FE4E-4EBD-B767-2A9975BE6102}" type="parTrans" cxnId="{1D9C066F-425F-4850-8529-057673CA92B1}">
      <dgm:prSet/>
      <dgm:spPr/>
      <dgm:t>
        <a:bodyPr/>
        <a:lstStyle/>
        <a:p>
          <a:endParaRPr lang="en-US"/>
        </a:p>
      </dgm:t>
    </dgm:pt>
    <dgm:pt modelId="{D1C941E0-63F9-4EA7-8277-F808675A87D0}" type="sibTrans" cxnId="{1D9C066F-425F-4850-8529-057673CA92B1}">
      <dgm:prSet/>
      <dgm:spPr/>
      <dgm:t>
        <a:bodyPr/>
        <a:lstStyle/>
        <a:p>
          <a:endParaRPr lang="en-US"/>
        </a:p>
      </dgm:t>
    </dgm:pt>
    <dgm:pt modelId="{620AAFD8-5120-4B0B-B189-47E48BE83DEC}">
      <dgm:prSet/>
      <dgm:spPr/>
      <dgm:t>
        <a:bodyPr/>
        <a:lstStyle/>
        <a:p>
          <a:r>
            <a:rPr lang="en-US"/>
            <a:t>Primary Transit Agency that covers the Silicon Valley: Santa Clara, Sunnyvale, Cupertino, Mountain View, and San Jose</a:t>
          </a:r>
        </a:p>
      </dgm:t>
    </dgm:pt>
    <dgm:pt modelId="{D785EFA9-E2E2-47D6-8A9F-DF777602C104}" type="parTrans" cxnId="{F7BE7B31-6E50-477B-9DD0-9C784C6E516B}">
      <dgm:prSet/>
      <dgm:spPr/>
      <dgm:t>
        <a:bodyPr/>
        <a:lstStyle/>
        <a:p>
          <a:endParaRPr lang="en-US"/>
        </a:p>
      </dgm:t>
    </dgm:pt>
    <dgm:pt modelId="{7F239169-5345-4EB5-B5B0-94730997E582}" type="sibTrans" cxnId="{F7BE7B31-6E50-477B-9DD0-9C784C6E516B}">
      <dgm:prSet/>
      <dgm:spPr/>
      <dgm:t>
        <a:bodyPr/>
        <a:lstStyle/>
        <a:p>
          <a:endParaRPr lang="en-US"/>
        </a:p>
      </dgm:t>
    </dgm:pt>
    <dgm:pt modelId="{7AE321E9-0974-4B47-8D42-A4069B19802A}">
      <dgm:prSet/>
      <dgm:spPr/>
      <dgm:t>
        <a:bodyPr/>
        <a:lstStyle/>
        <a:p>
          <a:r>
            <a:rPr lang="en-US"/>
            <a:t>Most recent update on 3/8/2022</a:t>
          </a:r>
        </a:p>
      </dgm:t>
    </dgm:pt>
    <dgm:pt modelId="{8F2D5CE6-0BBF-402F-8807-50A20E4D6ADB}" type="parTrans" cxnId="{2950FF4A-7C48-452F-9AFB-99E768D6397C}">
      <dgm:prSet/>
      <dgm:spPr/>
      <dgm:t>
        <a:bodyPr/>
        <a:lstStyle/>
        <a:p>
          <a:endParaRPr lang="en-US"/>
        </a:p>
      </dgm:t>
    </dgm:pt>
    <dgm:pt modelId="{9525BF9A-BA48-493E-9BD3-4B867C20D956}" type="sibTrans" cxnId="{2950FF4A-7C48-452F-9AFB-99E768D6397C}">
      <dgm:prSet/>
      <dgm:spPr/>
      <dgm:t>
        <a:bodyPr/>
        <a:lstStyle/>
        <a:p>
          <a:endParaRPr lang="en-US"/>
        </a:p>
      </dgm:t>
    </dgm:pt>
    <dgm:pt modelId="{3C7F3D23-A990-48A1-AC38-2CFC67B6641D}" type="pres">
      <dgm:prSet presAssocID="{60D02A0A-5601-4D9B-AB9B-B8E20BF1E68B}" presName="Name0" presStyleCnt="0">
        <dgm:presLayoutVars>
          <dgm:dir/>
          <dgm:animLvl val="lvl"/>
          <dgm:resizeHandles val="exact"/>
        </dgm:presLayoutVars>
      </dgm:prSet>
      <dgm:spPr/>
    </dgm:pt>
    <dgm:pt modelId="{4C6F7C78-3316-4499-9CA2-5BCA2D31B1AD}" type="pres">
      <dgm:prSet presAssocID="{8D687110-B424-4477-8A3F-DA5F01EC8C7E}" presName="linNode" presStyleCnt="0"/>
      <dgm:spPr/>
    </dgm:pt>
    <dgm:pt modelId="{D1ED014A-7ECE-4B85-860F-089E7D974513}" type="pres">
      <dgm:prSet presAssocID="{8D687110-B424-4477-8A3F-DA5F01EC8C7E}" presName="parentText" presStyleLbl="node1" presStyleIdx="0" presStyleCnt="1">
        <dgm:presLayoutVars>
          <dgm:chMax val="1"/>
          <dgm:bulletEnabled val="1"/>
        </dgm:presLayoutVars>
      </dgm:prSet>
      <dgm:spPr/>
    </dgm:pt>
    <dgm:pt modelId="{885400B7-1D7A-4CB8-903A-F07D9ACF3CF5}" type="pres">
      <dgm:prSet presAssocID="{8D687110-B424-4477-8A3F-DA5F01EC8C7E}" presName="descendantText" presStyleLbl="alignAccFollowNode1" presStyleIdx="0" presStyleCnt="1">
        <dgm:presLayoutVars>
          <dgm:bulletEnabled val="1"/>
        </dgm:presLayoutVars>
      </dgm:prSet>
      <dgm:spPr/>
    </dgm:pt>
  </dgm:ptLst>
  <dgm:cxnLst>
    <dgm:cxn modelId="{F7BE7B31-6E50-477B-9DD0-9C784C6E516B}" srcId="{FD39E261-FBB2-43BF-988E-C0BDE4A22524}" destId="{620AAFD8-5120-4B0B-B189-47E48BE83DEC}" srcOrd="0" destOrd="0" parTransId="{D785EFA9-E2E2-47D6-8A9F-DF777602C104}" sibTransId="{7F239169-5345-4EB5-B5B0-94730997E582}"/>
    <dgm:cxn modelId="{CD11AF5C-6C96-4926-A1DA-F3FF7A131317}" type="presOf" srcId="{60D02A0A-5601-4D9B-AB9B-B8E20BF1E68B}" destId="{3C7F3D23-A990-48A1-AC38-2CFC67B6641D}" srcOrd="0" destOrd="0" presId="urn:microsoft.com/office/officeart/2005/8/layout/vList5"/>
    <dgm:cxn modelId="{2950FF4A-7C48-452F-9AFB-99E768D6397C}" srcId="{FD39E261-FBB2-43BF-988E-C0BDE4A22524}" destId="{7AE321E9-0974-4B47-8D42-A4069B19802A}" srcOrd="1" destOrd="0" parTransId="{8F2D5CE6-0BBF-402F-8807-50A20E4D6ADB}" sibTransId="{9525BF9A-BA48-493E-9BD3-4B867C20D956}"/>
    <dgm:cxn modelId="{1D9C066F-425F-4850-8529-057673CA92B1}" srcId="{8D687110-B424-4477-8A3F-DA5F01EC8C7E}" destId="{FD39E261-FBB2-43BF-988E-C0BDE4A22524}" srcOrd="1" destOrd="0" parTransId="{88D61B60-FE4E-4EBD-B767-2A9975BE6102}" sibTransId="{D1C941E0-63F9-4EA7-8277-F808675A87D0}"/>
    <dgm:cxn modelId="{4F4B4C88-6EC7-445E-B0CB-AB767C388A21}" srcId="{8D687110-B424-4477-8A3F-DA5F01EC8C7E}" destId="{7B97603D-9009-48A2-B9C3-D71AD136F6E6}" srcOrd="0" destOrd="0" parTransId="{0FEB8733-E4B9-4B03-BAEF-2E1E6976E4D7}" sibTransId="{582B48D6-BFC4-4114-9A02-199AB1C85B8C}"/>
    <dgm:cxn modelId="{7EC8C793-4738-4856-AAB0-FBFC02AFC2F4}" type="presOf" srcId="{620AAFD8-5120-4B0B-B189-47E48BE83DEC}" destId="{885400B7-1D7A-4CB8-903A-F07D9ACF3CF5}" srcOrd="0" destOrd="2" presId="urn:microsoft.com/office/officeart/2005/8/layout/vList5"/>
    <dgm:cxn modelId="{736F9AB7-FC36-4A78-8BC1-014717FEF76B}" type="presOf" srcId="{7AE321E9-0974-4B47-8D42-A4069B19802A}" destId="{885400B7-1D7A-4CB8-903A-F07D9ACF3CF5}" srcOrd="0" destOrd="3" presId="urn:microsoft.com/office/officeart/2005/8/layout/vList5"/>
    <dgm:cxn modelId="{DD3149D6-72B4-45DD-AEB3-2122D4BB5C6A}" srcId="{60D02A0A-5601-4D9B-AB9B-B8E20BF1E68B}" destId="{8D687110-B424-4477-8A3F-DA5F01EC8C7E}" srcOrd="0" destOrd="0" parTransId="{2535C850-8C27-4171-83BA-EF9D2B58FF61}" sibTransId="{A6190AD8-CC93-41D8-BCCB-3A6605C98103}"/>
    <dgm:cxn modelId="{625C5CE8-5E50-474B-B5AF-9C7898DFF188}" type="presOf" srcId="{7B97603D-9009-48A2-B9C3-D71AD136F6E6}" destId="{885400B7-1D7A-4CB8-903A-F07D9ACF3CF5}" srcOrd="0" destOrd="0" presId="urn:microsoft.com/office/officeart/2005/8/layout/vList5"/>
    <dgm:cxn modelId="{16AE1CEC-7805-4ED0-848D-54FE68E9DDE5}" type="presOf" srcId="{FD39E261-FBB2-43BF-988E-C0BDE4A22524}" destId="{885400B7-1D7A-4CB8-903A-F07D9ACF3CF5}" srcOrd="0" destOrd="1" presId="urn:microsoft.com/office/officeart/2005/8/layout/vList5"/>
    <dgm:cxn modelId="{925929FE-930C-4861-8A76-174C42360E44}" type="presOf" srcId="{8D687110-B424-4477-8A3F-DA5F01EC8C7E}" destId="{D1ED014A-7ECE-4B85-860F-089E7D974513}" srcOrd="0" destOrd="0" presId="urn:microsoft.com/office/officeart/2005/8/layout/vList5"/>
    <dgm:cxn modelId="{172659D2-3C88-41D1-A919-AEDE30A3BD0D}" type="presParOf" srcId="{3C7F3D23-A990-48A1-AC38-2CFC67B6641D}" destId="{4C6F7C78-3316-4499-9CA2-5BCA2D31B1AD}" srcOrd="0" destOrd="0" presId="urn:microsoft.com/office/officeart/2005/8/layout/vList5"/>
    <dgm:cxn modelId="{5453F052-7665-4D54-807B-E6ABF766A997}" type="presParOf" srcId="{4C6F7C78-3316-4499-9CA2-5BCA2D31B1AD}" destId="{D1ED014A-7ECE-4B85-860F-089E7D974513}" srcOrd="0" destOrd="0" presId="urn:microsoft.com/office/officeart/2005/8/layout/vList5"/>
    <dgm:cxn modelId="{07CA6210-89E3-4345-BE78-B0042679DB67}" type="presParOf" srcId="{4C6F7C78-3316-4499-9CA2-5BCA2D31B1AD}" destId="{885400B7-1D7A-4CB8-903A-F07D9ACF3CF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FE738C-6B66-4F82-9CDA-18E69D6DEC0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A7487BD-4FEF-421F-A851-18FD746915E8}">
      <dgm:prSet/>
      <dgm:spPr/>
      <dgm:t>
        <a:bodyPr/>
        <a:lstStyle/>
        <a:p>
          <a:r>
            <a:rPr lang="en-US"/>
            <a:t>Obtain Swyft Cities parameters for their own Cable Propelled Transport:</a:t>
          </a:r>
        </a:p>
      </dgm:t>
    </dgm:pt>
    <dgm:pt modelId="{B615944D-F7D8-4178-ACD8-81A791EB9E79}" type="parTrans" cxnId="{4AE21947-BE5C-46A6-8022-6D22BFABF263}">
      <dgm:prSet/>
      <dgm:spPr/>
      <dgm:t>
        <a:bodyPr/>
        <a:lstStyle/>
        <a:p>
          <a:endParaRPr lang="en-US"/>
        </a:p>
      </dgm:t>
    </dgm:pt>
    <dgm:pt modelId="{94407EAC-A009-44D2-B8FC-F27B070DAA9D}" type="sibTrans" cxnId="{4AE21947-BE5C-46A6-8022-6D22BFABF263}">
      <dgm:prSet/>
      <dgm:spPr/>
      <dgm:t>
        <a:bodyPr/>
        <a:lstStyle/>
        <a:p>
          <a:endParaRPr lang="en-US"/>
        </a:p>
      </dgm:t>
    </dgm:pt>
    <dgm:pt modelId="{BDD61A6C-CD57-4932-81C4-CEC14AEF9A04}">
      <dgm:prSet/>
      <dgm:spPr/>
      <dgm:t>
        <a:bodyPr/>
        <a:lstStyle/>
        <a:p>
          <a:r>
            <a:rPr lang="en-US"/>
            <a:t>Cabin Size</a:t>
          </a:r>
        </a:p>
      </dgm:t>
    </dgm:pt>
    <dgm:pt modelId="{2A3F9022-DB7B-4C72-9935-C1527615318B}" type="parTrans" cxnId="{6C48BD36-F90C-49D2-ADCD-45ABDDE5730A}">
      <dgm:prSet/>
      <dgm:spPr/>
      <dgm:t>
        <a:bodyPr/>
        <a:lstStyle/>
        <a:p>
          <a:endParaRPr lang="en-US"/>
        </a:p>
      </dgm:t>
    </dgm:pt>
    <dgm:pt modelId="{343129B6-BA7E-4354-8C5A-3C5E9372FD7C}" type="sibTrans" cxnId="{6C48BD36-F90C-49D2-ADCD-45ABDDE5730A}">
      <dgm:prSet/>
      <dgm:spPr/>
      <dgm:t>
        <a:bodyPr/>
        <a:lstStyle/>
        <a:p>
          <a:endParaRPr lang="en-US"/>
        </a:p>
      </dgm:t>
    </dgm:pt>
    <dgm:pt modelId="{56253080-7364-4320-AD97-4C45CE7F272C}">
      <dgm:prSet/>
      <dgm:spPr/>
      <dgm:t>
        <a:bodyPr/>
        <a:lstStyle/>
        <a:p>
          <a:r>
            <a:rPr lang="en-US"/>
            <a:t>Speed</a:t>
          </a:r>
        </a:p>
      </dgm:t>
    </dgm:pt>
    <dgm:pt modelId="{55C54215-47FE-4C90-9575-5ED9132514DC}" type="parTrans" cxnId="{C8035C1C-5F46-4316-BDEF-2B932E0862FA}">
      <dgm:prSet/>
      <dgm:spPr/>
      <dgm:t>
        <a:bodyPr/>
        <a:lstStyle/>
        <a:p>
          <a:endParaRPr lang="en-US"/>
        </a:p>
      </dgm:t>
    </dgm:pt>
    <dgm:pt modelId="{DF4C1562-66BD-4861-B6DC-3EEB965DC825}" type="sibTrans" cxnId="{C8035C1C-5F46-4316-BDEF-2B932E0862FA}">
      <dgm:prSet/>
      <dgm:spPr/>
      <dgm:t>
        <a:bodyPr/>
        <a:lstStyle/>
        <a:p>
          <a:endParaRPr lang="en-US"/>
        </a:p>
      </dgm:t>
    </dgm:pt>
    <dgm:pt modelId="{F7FAD01F-B3B9-4DF0-A70D-7758B230F515}">
      <dgm:prSet/>
      <dgm:spPr/>
      <dgm:t>
        <a:bodyPr/>
        <a:lstStyle/>
        <a:p>
          <a:r>
            <a:rPr lang="en-US"/>
            <a:t>Link Length</a:t>
          </a:r>
        </a:p>
      </dgm:t>
    </dgm:pt>
    <dgm:pt modelId="{61D1D742-C37C-496E-9FF7-7661130F6B9C}" type="parTrans" cxnId="{DE37E2BD-E001-4278-B0C6-7243C1CA9F17}">
      <dgm:prSet/>
      <dgm:spPr/>
      <dgm:t>
        <a:bodyPr/>
        <a:lstStyle/>
        <a:p>
          <a:endParaRPr lang="en-US"/>
        </a:p>
      </dgm:t>
    </dgm:pt>
    <dgm:pt modelId="{E3E59EDC-8103-4B27-8AB3-8769C2FEB165}" type="sibTrans" cxnId="{DE37E2BD-E001-4278-B0C6-7243C1CA9F17}">
      <dgm:prSet/>
      <dgm:spPr/>
      <dgm:t>
        <a:bodyPr/>
        <a:lstStyle/>
        <a:p>
          <a:endParaRPr lang="en-US"/>
        </a:p>
      </dgm:t>
    </dgm:pt>
    <dgm:pt modelId="{1640945F-EF92-4CAE-9EAF-ECF42DE379C5}">
      <dgm:prSet/>
      <dgm:spPr/>
      <dgm:t>
        <a:bodyPr/>
        <a:lstStyle/>
        <a:p>
          <a:r>
            <a:rPr lang="en-US"/>
            <a:t>Primary Sources of Funding</a:t>
          </a:r>
        </a:p>
      </dgm:t>
    </dgm:pt>
    <dgm:pt modelId="{ED2556FC-6534-4287-87B3-DE803F1921E6}" type="parTrans" cxnId="{FCE59208-5BA8-4CF2-BD28-04D965CC9C99}">
      <dgm:prSet/>
      <dgm:spPr/>
      <dgm:t>
        <a:bodyPr/>
        <a:lstStyle/>
        <a:p>
          <a:endParaRPr lang="en-US"/>
        </a:p>
      </dgm:t>
    </dgm:pt>
    <dgm:pt modelId="{92BC141B-5328-4991-A38A-8F1586598F45}" type="sibTrans" cxnId="{FCE59208-5BA8-4CF2-BD28-04D965CC9C99}">
      <dgm:prSet/>
      <dgm:spPr/>
      <dgm:t>
        <a:bodyPr/>
        <a:lstStyle/>
        <a:p>
          <a:endParaRPr lang="en-US"/>
        </a:p>
      </dgm:t>
    </dgm:pt>
    <dgm:pt modelId="{2171754F-317E-4AAC-B3F5-DD5FE7B2D396}">
      <dgm:prSet/>
      <dgm:spPr/>
      <dgm:t>
        <a:bodyPr/>
        <a:lstStyle/>
        <a:p>
          <a:r>
            <a:rPr lang="en-US"/>
            <a:t>Hybrid Work Model:</a:t>
          </a:r>
        </a:p>
      </dgm:t>
    </dgm:pt>
    <dgm:pt modelId="{CDE96E01-70ED-4892-936E-A7EE2A724558}" type="parTrans" cxnId="{C3B1FBAD-A42C-46BB-92BE-39EAB680475C}">
      <dgm:prSet/>
      <dgm:spPr/>
      <dgm:t>
        <a:bodyPr/>
        <a:lstStyle/>
        <a:p>
          <a:endParaRPr lang="en-US"/>
        </a:p>
      </dgm:t>
    </dgm:pt>
    <dgm:pt modelId="{7F043234-551B-4329-84E6-691B189465A4}" type="sibTrans" cxnId="{C3B1FBAD-A42C-46BB-92BE-39EAB680475C}">
      <dgm:prSet/>
      <dgm:spPr/>
      <dgm:t>
        <a:bodyPr/>
        <a:lstStyle/>
        <a:p>
          <a:endParaRPr lang="en-US"/>
        </a:p>
      </dgm:t>
    </dgm:pt>
    <dgm:pt modelId="{D889A06C-52A4-4B90-9D4B-1D9F25A8D03A}">
      <dgm:prSet/>
      <dgm:spPr/>
      <dgm:t>
        <a:bodyPr/>
        <a:lstStyle/>
        <a:p>
          <a:r>
            <a:rPr lang="en-US"/>
            <a:t>Recent Phenomenon that tech workers actually living further away, and more willing to drive longer distances 2-3 days/week</a:t>
          </a:r>
        </a:p>
      </dgm:t>
    </dgm:pt>
    <dgm:pt modelId="{4E242A52-DE8C-4F61-A218-19F2B592CF90}" type="parTrans" cxnId="{3A06FA89-40CA-4121-8190-DE5126C058CE}">
      <dgm:prSet/>
      <dgm:spPr/>
      <dgm:t>
        <a:bodyPr/>
        <a:lstStyle/>
        <a:p>
          <a:endParaRPr lang="en-US"/>
        </a:p>
      </dgm:t>
    </dgm:pt>
    <dgm:pt modelId="{9346E4DD-DFC7-4210-B774-6AB728271468}" type="sibTrans" cxnId="{3A06FA89-40CA-4121-8190-DE5126C058CE}">
      <dgm:prSet/>
      <dgm:spPr/>
      <dgm:t>
        <a:bodyPr/>
        <a:lstStyle/>
        <a:p>
          <a:endParaRPr lang="en-US"/>
        </a:p>
      </dgm:t>
    </dgm:pt>
    <dgm:pt modelId="{EFBFEA06-7EE5-4963-88EC-ECCB5D3349A7}">
      <dgm:prSet/>
      <dgm:spPr/>
      <dgm:t>
        <a:bodyPr/>
        <a:lstStyle/>
        <a:p>
          <a:r>
            <a:rPr lang="en-US" dirty="0"/>
            <a:t>Future Work (past Job </a:t>
          </a:r>
          <a:r>
            <a:rPr lang="en-US" dirty="0" err="1"/>
            <a:t>Accesibility</a:t>
          </a:r>
          <a:r>
            <a:rPr lang="en-US" dirty="0"/>
            <a:t>):</a:t>
          </a:r>
        </a:p>
      </dgm:t>
    </dgm:pt>
    <dgm:pt modelId="{9579C016-DA37-4805-9945-77FB115C723D}" type="parTrans" cxnId="{3DC4125B-8500-480E-896F-1AF007EBF89B}">
      <dgm:prSet/>
      <dgm:spPr/>
      <dgm:t>
        <a:bodyPr/>
        <a:lstStyle/>
        <a:p>
          <a:endParaRPr lang="en-US"/>
        </a:p>
      </dgm:t>
    </dgm:pt>
    <dgm:pt modelId="{08BA702F-35A7-4D10-879C-9407CA57A695}" type="sibTrans" cxnId="{3DC4125B-8500-480E-896F-1AF007EBF89B}">
      <dgm:prSet/>
      <dgm:spPr/>
      <dgm:t>
        <a:bodyPr/>
        <a:lstStyle/>
        <a:p>
          <a:endParaRPr lang="en-US"/>
        </a:p>
      </dgm:t>
    </dgm:pt>
    <dgm:pt modelId="{53CA85F4-E05C-4A41-82B0-CC3F2DD5C500}">
      <dgm:prSet/>
      <dgm:spPr/>
      <dgm:t>
        <a:bodyPr/>
        <a:lstStyle/>
        <a:p>
          <a:r>
            <a:rPr lang="en-US"/>
            <a:t>Office</a:t>
          </a:r>
        </a:p>
      </dgm:t>
    </dgm:pt>
    <dgm:pt modelId="{ABA978C2-5891-4F07-8824-3CF7DD52FD46}" type="parTrans" cxnId="{4ABFCDB9-0285-48B8-A7FC-6F6D1DA887D5}">
      <dgm:prSet/>
      <dgm:spPr/>
      <dgm:t>
        <a:bodyPr/>
        <a:lstStyle/>
        <a:p>
          <a:endParaRPr lang="en-US"/>
        </a:p>
      </dgm:t>
    </dgm:pt>
    <dgm:pt modelId="{35BA81D1-3B0B-4354-B0BA-E9992103EAA2}" type="sibTrans" cxnId="{4ABFCDB9-0285-48B8-A7FC-6F6D1DA887D5}">
      <dgm:prSet/>
      <dgm:spPr/>
      <dgm:t>
        <a:bodyPr/>
        <a:lstStyle/>
        <a:p>
          <a:endParaRPr lang="en-US"/>
        </a:p>
      </dgm:t>
    </dgm:pt>
    <dgm:pt modelId="{0A6A672F-3D45-4386-833A-A2729266F50E}">
      <dgm:prSet/>
      <dgm:spPr/>
      <dgm:t>
        <a:bodyPr/>
        <a:lstStyle/>
        <a:p>
          <a:r>
            <a:rPr lang="en-US"/>
            <a:t>Retail</a:t>
          </a:r>
        </a:p>
      </dgm:t>
    </dgm:pt>
    <dgm:pt modelId="{957F2A7D-60AF-4288-81AB-75A5666F7293}" type="parTrans" cxnId="{F8B1F551-D32C-41A1-A68B-0F7D5C942943}">
      <dgm:prSet/>
      <dgm:spPr/>
      <dgm:t>
        <a:bodyPr/>
        <a:lstStyle/>
        <a:p>
          <a:endParaRPr lang="en-US"/>
        </a:p>
      </dgm:t>
    </dgm:pt>
    <dgm:pt modelId="{25250F9F-B4EE-4EC8-B22D-1047BE7D1E3A}" type="sibTrans" cxnId="{F8B1F551-D32C-41A1-A68B-0F7D5C942943}">
      <dgm:prSet/>
      <dgm:spPr/>
      <dgm:t>
        <a:bodyPr/>
        <a:lstStyle/>
        <a:p>
          <a:endParaRPr lang="en-US"/>
        </a:p>
      </dgm:t>
    </dgm:pt>
    <dgm:pt modelId="{C8D9B12A-CCD8-4BA1-B464-E201603E7F23}">
      <dgm:prSet/>
      <dgm:spPr/>
      <dgm:t>
        <a:bodyPr/>
        <a:lstStyle/>
        <a:p>
          <a:r>
            <a:rPr lang="en-US"/>
            <a:t>Industrial</a:t>
          </a:r>
        </a:p>
      </dgm:t>
    </dgm:pt>
    <dgm:pt modelId="{5D97B4E9-F07C-4591-911C-A47EE75B6914}" type="parTrans" cxnId="{16136A68-19D6-441F-B86F-164A434341AA}">
      <dgm:prSet/>
      <dgm:spPr/>
      <dgm:t>
        <a:bodyPr/>
        <a:lstStyle/>
        <a:p>
          <a:endParaRPr lang="en-US"/>
        </a:p>
      </dgm:t>
    </dgm:pt>
    <dgm:pt modelId="{5E4C94A7-73EA-41DE-AA60-DB9D7105AD68}" type="sibTrans" cxnId="{16136A68-19D6-441F-B86F-164A434341AA}">
      <dgm:prSet/>
      <dgm:spPr/>
      <dgm:t>
        <a:bodyPr/>
        <a:lstStyle/>
        <a:p>
          <a:endParaRPr lang="en-US"/>
        </a:p>
      </dgm:t>
    </dgm:pt>
    <dgm:pt modelId="{B4865812-A708-4BC6-B73C-0ED9B571967B}">
      <dgm:prSet/>
      <dgm:spPr/>
      <dgm:t>
        <a:bodyPr/>
        <a:lstStyle/>
        <a:p>
          <a:r>
            <a:rPr lang="en-US"/>
            <a:t>Housing</a:t>
          </a:r>
        </a:p>
      </dgm:t>
    </dgm:pt>
    <dgm:pt modelId="{2B429504-EFBE-47C5-89AD-79EC92C0FA5F}" type="parTrans" cxnId="{4F415B45-0649-4F95-AD28-32287C22A831}">
      <dgm:prSet/>
      <dgm:spPr/>
      <dgm:t>
        <a:bodyPr/>
        <a:lstStyle/>
        <a:p>
          <a:endParaRPr lang="en-US"/>
        </a:p>
      </dgm:t>
    </dgm:pt>
    <dgm:pt modelId="{C429B9DA-CE8A-44AA-BD0E-D39AF2890320}" type="sibTrans" cxnId="{4F415B45-0649-4F95-AD28-32287C22A831}">
      <dgm:prSet/>
      <dgm:spPr/>
      <dgm:t>
        <a:bodyPr/>
        <a:lstStyle/>
        <a:p>
          <a:endParaRPr lang="en-US"/>
        </a:p>
      </dgm:t>
    </dgm:pt>
    <dgm:pt modelId="{DF791A3E-02ED-4571-ABA4-AE55748CAFE6}">
      <dgm:prSet/>
      <dgm:spPr/>
      <dgm:t>
        <a:bodyPr/>
        <a:lstStyle/>
        <a:p>
          <a:r>
            <a:rPr lang="en-US"/>
            <a:t>Largest Employer Data</a:t>
          </a:r>
        </a:p>
      </dgm:t>
    </dgm:pt>
    <dgm:pt modelId="{640F279A-22B1-46D1-998B-918079A0E815}" type="parTrans" cxnId="{0DB9963C-D3E8-46DF-972B-FF9C867565BB}">
      <dgm:prSet/>
      <dgm:spPr/>
      <dgm:t>
        <a:bodyPr/>
        <a:lstStyle/>
        <a:p>
          <a:endParaRPr lang="en-US"/>
        </a:p>
      </dgm:t>
    </dgm:pt>
    <dgm:pt modelId="{A6215D1D-7C3A-4530-84A3-1BE583CA9484}" type="sibTrans" cxnId="{0DB9963C-D3E8-46DF-972B-FF9C867565BB}">
      <dgm:prSet/>
      <dgm:spPr/>
      <dgm:t>
        <a:bodyPr/>
        <a:lstStyle/>
        <a:p>
          <a:endParaRPr lang="en-US"/>
        </a:p>
      </dgm:t>
    </dgm:pt>
    <dgm:pt modelId="{386A8DDD-EF4E-426B-B788-274374A16F30}" type="pres">
      <dgm:prSet presAssocID="{23FE738C-6B66-4F82-9CDA-18E69D6DEC02}" presName="linear" presStyleCnt="0">
        <dgm:presLayoutVars>
          <dgm:animLvl val="lvl"/>
          <dgm:resizeHandles val="exact"/>
        </dgm:presLayoutVars>
      </dgm:prSet>
      <dgm:spPr/>
    </dgm:pt>
    <dgm:pt modelId="{D373FEFD-5440-4B23-A677-EA841927D974}" type="pres">
      <dgm:prSet presAssocID="{0A7487BD-4FEF-421F-A851-18FD746915E8}" presName="parentText" presStyleLbl="node1" presStyleIdx="0" presStyleCnt="3">
        <dgm:presLayoutVars>
          <dgm:chMax val="0"/>
          <dgm:bulletEnabled val="1"/>
        </dgm:presLayoutVars>
      </dgm:prSet>
      <dgm:spPr/>
    </dgm:pt>
    <dgm:pt modelId="{C6DE4702-B312-4867-BFC6-86BA52D1C2C8}" type="pres">
      <dgm:prSet presAssocID="{0A7487BD-4FEF-421F-A851-18FD746915E8}" presName="childText" presStyleLbl="revTx" presStyleIdx="0" presStyleCnt="3">
        <dgm:presLayoutVars>
          <dgm:bulletEnabled val="1"/>
        </dgm:presLayoutVars>
      </dgm:prSet>
      <dgm:spPr/>
    </dgm:pt>
    <dgm:pt modelId="{92857F81-DAA4-4108-8EEE-8F72D1C235E2}" type="pres">
      <dgm:prSet presAssocID="{2171754F-317E-4AAC-B3F5-DD5FE7B2D396}" presName="parentText" presStyleLbl="node1" presStyleIdx="1" presStyleCnt="3">
        <dgm:presLayoutVars>
          <dgm:chMax val="0"/>
          <dgm:bulletEnabled val="1"/>
        </dgm:presLayoutVars>
      </dgm:prSet>
      <dgm:spPr/>
    </dgm:pt>
    <dgm:pt modelId="{F16F4641-C41E-4FB7-9C93-25DF603D5D3F}" type="pres">
      <dgm:prSet presAssocID="{2171754F-317E-4AAC-B3F5-DD5FE7B2D396}" presName="childText" presStyleLbl="revTx" presStyleIdx="1" presStyleCnt="3">
        <dgm:presLayoutVars>
          <dgm:bulletEnabled val="1"/>
        </dgm:presLayoutVars>
      </dgm:prSet>
      <dgm:spPr/>
    </dgm:pt>
    <dgm:pt modelId="{275C5AF9-B696-44B9-BAF4-14342C34A8A6}" type="pres">
      <dgm:prSet presAssocID="{EFBFEA06-7EE5-4963-88EC-ECCB5D3349A7}" presName="parentText" presStyleLbl="node1" presStyleIdx="2" presStyleCnt="3">
        <dgm:presLayoutVars>
          <dgm:chMax val="0"/>
          <dgm:bulletEnabled val="1"/>
        </dgm:presLayoutVars>
      </dgm:prSet>
      <dgm:spPr/>
    </dgm:pt>
    <dgm:pt modelId="{25BAB3FA-ED81-45A2-B344-5494A9F42168}" type="pres">
      <dgm:prSet presAssocID="{EFBFEA06-7EE5-4963-88EC-ECCB5D3349A7}" presName="childText" presStyleLbl="revTx" presStyleIdx="2" presStyleCnt="3">
        <dgm:presLayoutVars>
          <dgm:bulletEnabled val="1"/>
        </dgm:presLayoutVars>
      </dgm:prSet>
      <dgm:spPr/>
    </dgm:pt>
  </dgm:ptLst>
  <dgm:cxnLst>
    <dgm:cxn modelId="{FCE59208-5BA8-4CF2-BD28-04D965CC9C99}" srcId="{0A7487BD-4FEF-421F-A851-18FD746915E8}" destId="{1640945F-EF92-4CAE-9EAF-ECF42DE379C5}" srcOrd="3" destOrd="0" parTransId="{ED2556FC-6534-4287-87B3-DE803F1921E6}" sibTransId="{92BC141B-5328-4991-A38A-8F1586598F45}"/>
    <dgm:cxn modelId="{AFA01A0C-9DC6-4A86-B9BA-FA720281C7C2}" type="presOf" srcId="{BDD61A6C-CD57-4932-81C4-CEC14AEF9A04}" destId="{C6DE4702-B312-4867-BFC6-86BA52D1C2C8}" srcOrd="0" destOrd="0" presId="urn:microsoft.com/office/officeart/2005/8/layout/vList2"/>
    <dgm:cxn modelId="{D9F4B30F-9B22-41E9-A6DC-F7AB56BA614F}" type="presOf" srcId="{D889A06C-52A4-4B90-9D4B-1D9F25A8D03A}" destId="{F16F4641-C41E-4FB7-9C93-25DF603D5D3F}" srcOrd="0" destOrd="0" presId="urn:microsoft.com/office/officeart/2005/8/layout/vList2"/>
    <dgm:cxn modelId="{62E5FC12-9B66-4A30-8D55-225CE18B2FAD}" type="presOf" srcId="{0A7487BD-4FEF-421F-A851-18FD746915E8}" destId="{D373FEFD-5440-4B23-A677-EA841927D974}" srcOrd="0" destOrd="0" presId="urn:microsoft.com/office/officeart/2005/8/layout/vList2"/>
    <dgm:cxn modelId="{C8035C1C-5F46-4316-BDEF-2B932E0862FA}" srcId="{0A7487BD-4FEF-421F-A851-18FD746915E8}" destId="{56253080-7364-4320-AD97-4C45CE7F272C}" srcOrd="1" destOrd="0" parTransId="{55C54215-47FE-4C90-9575-5ED9132514DC}" sibTransId="{DF4C1562-66BD-4861-B6DC-3EEB965DC825}"/>
    <dgm:cxn modelId="{6C48BD36-F90C-49D2-ADCD-45ABDDE5730A}" srcId="{0A7487BD-4FEF-421F-A851-18FD746915E8}" destId="{BDD61A6C-CD57-4932-81C4-CEC14AEF9A04}" srcOrd="0" destOrd="0" parTransId="{2A3F9022-DB7B-4C72-9935-C1527615318B}" sibTransId="{343129B6-BA7E-4354-8C5A-3C5E9372FD7C}"/>
    <dgm:cxn modelId="{0DB9963C-D3E8-46DF-972B-FF9C867565BB}" srcId="{EFBFEA06-7EE5-4963-88EC-ECCB5D3349A7}" destId="{DF791A3E-02ED-4571-ABA4-AE55748CAFE6}" srcOrd="4" destOrd="0" parTransId="{640F279A-22B1-46D1-998B-918079A0E815}" sibTransId="{A6215D1D-7C3A-4530-84A3-1BE583CA9484}"/>
    <dgm:cxn modelId="{3DC4125B-8500-480E-896F-1AF007EBF89B}" srcId="{23FE738C-6B66-4F82-9CDA-18E69D6DEC02}" destId="{EFBFEA06-7EE5-4963-88EC-ECCB5D3349A7}" srcOrd="2" destOrd="0" parTransId="{9579C016-DA37-4805-9945-77FB115C723D}" sibTransId="{08BA702F-35A7-4D10-879C-9407CA57A695}"/>
    <dgm:cxn modelId="{934AAD5B-2B8D-44F2-86AF-66D669CD09ED}" type="presOf" srcId="{EFBFEA06-7EE5-4963-88EC-ECCB5D3349A7}" destId="{275C5AF9-B696-44B9-BAF4-14342C34A8A6}" srcOrd="0" destOrd="0" presId="urn:microsoft.com/office/officeart/2005/8/layout/vList2"/>
    <dgm:cxn modelId="{8F930B45-A94F-40AE-BEF7-3A5281291C2A}" type="presOf" srcId="{1640945F-EF92-4CAE-9EAF-ECF42DE379C5}" destId="{C6DE4702-B312-4867-BFC6-86BA52D1C2C8}" srcOrd="0" destOrd="3" presId="urn:microsoft.com/office/officeart/2005/8/layout/vList2"/>
    <dgm:cxn modelId="{4F415B45-0649-4F95-AD28-32287C22A831}" srcId="{EFBFEA06-7EE5-4963-88EC-ECCB5D3349A7}" destId="{B4865812-A708-4BC6-B73C-0ED9B571967B}" srcOrd="3" destOrd="0" parTransId="{2B429504-EFBE-47C5-89AD-79EC92C0FA5F}" sibTransId="{C429B9DA-CE8A-44AA-BD0E-D39AF2890320}"/>
    <dgm:cxn modelId="{4AE21947-BE5C-46A6-8022-6D22BFABF263}" srcId="{23FE738C-6B66-4F82-9CDA-18E69D6DEC02}" destId="{0A7487BD-4FEF-421F-A851-18FD746915E8}" srcOrd="0" destOrd="0" parTransId="{B615944D-F7D8-4178-ACD8-81A791EB9E79}" sibTransId="{94407EAC-A009-44D2-B8FC-F27B070DAA9D}"/>
    <dgm:cxn modelId="{16136A68-19D6-441F-B86F-164A434341AA}" srcId="{EFBFEA06-7EE5-4963-88EC-ECCB5D3349A7}" destId="{C8D9B12A-CCD8-4BA1-B464-E201603E7F23}" srcOrd="2" destOrd="0" parTransId="{5D97B4E9-F07C-4591-911C-A47EE75B6914}" sibTransId="{5E4C94A7-73EA-41DE-AA60-DB9D7105AD68}"/>
    <dgm:cxn modelId="{106D076F-4F21-489A-A1CD-35934443D591}" type="presOf" srcId="{B4865812-A708-4BC6-B73C-0ED9B571967B}" destId="{25BAB3FA-ED81-45A2-B344-5494A9F42168}" srcOrd="0" destOrd="3" presId="urn:microsoft.com/office/officeart/2005/8/layout/vList2"/>
    <dgm:cxn modelId="{F8B1F551-D32C-41A1-A68B-0F7D5C942943}" srcId="{EFBFEA06-7EE5-4963-88EC-ECCB5D3349A7}" destId="{0A6A672F-3D45-4386-833A-A2729266F50E}" srcOrd="1" destOrd="0" parTransId="{957F2A7D-60AF-4288-81AB-75A5666F7293}" sibTransId="{25250F9F-B4EE-4EC8-B22D-1047BE7D1E3A}"/>
    <dgm:cxn modelId="{92738053-AF08-4401-BE2A-616B9EF0BB81}" type="presOf" srcId="{56253080-7364-4320-AD97-4C45CE7F272C}" destId="{C6DE4702-B312-4867-BFC6-86BA52D1C2C8}" srcOrd="0" destOrd="1" presId="urn:microsoft.com/office/officeart/2005/8/layout/vList2"/>
    <dgm:cxn modelId="{D71CBD78-6B2D-41AD-A42D-346AB2AD4B06}" type="presOf" srcId="{0A6A672F-3D45-4386-833A-A2729266F50E}" destId="{25BAB3FA-ED81-45A2-B344-5494A9F42168}" srcOrd="0" destOrd="1" presId="urn:microsoft.com/office/officeart/2005/8/layout/vList2"/>
    <dgm:cxn modelId="{6FC9C580-8E01-43E4-B3A6-AA07DA92DE47}" type="presOf" srcId="{DF791A3E-02ED-4571-ABA4-AE55748CAFE6}" destId="{25BAB3FA-ED81-45A2-B344-5494A9F42168}" srcOrd="0" destOrd="4" presId="urn:microsoft.com/office/officeart/2005/8/layout/vList2"/>
    <dgm:cxn modelId="{3A06FA89-40CA-4121-8190-DE5126C058CE}" srcId="{2171754F-317E-4AAC-B3F5-DD5FE7B2D396}" destId="{D889A06C-52A4-4B90-9D4B-1D9F25A8D03A}" srcOrd="0" destOrd="0" parTransId="{4E242A52-DE8C-4F61-A218-19F2B592CF90}" sibTransId="{9346E4DD-DFC7-4210-B774-6AB728271468}"/>
    <dgm:cxn modelId="{CAEBC2A1-DF3D-4F15-A24D-68100B7BF8AB}" type="presOf" srcId="{23FE738C-6B66-4F82-9CDA-18E69D6DEC02}" destId="{386A8DDD-EF4E-426B-B788-274374A16F30}" srcOrd="0" destOrd="0" presId="urn:microsoft.com/office/officeart/2005/8/layout/vList2"/>
    <dgm:cxn modelId="{C3B1FBAD-A42C-46BB-92BE-39EAB680475C}" srcId="{23FE738C-6B66-4F82-9CDA-18E69D6DEC02}" destId="{2171754F-317E-4AAC-B3F5-DD5FE7B2D396}" srcOrd="1" destOrd="0" parTransId="{CDE96E01-70ED-4892-936E-A7EE2A724558}" sibTransId="{7F043234-551B-4329-84E6-691B189465A4}"/>
    <dgm:cxn modelId="{6EB801B8-1F0E-42C4-A15D-75928FE03D40}" type="presOf" srcId="{2171754F-317E-4AAC-B3F5-DD5FE7B2D396}" destId="{92857F81-DAA4-4108-8EEE-8F72D1C235E2}" srcOrd="0" destOrd="0" presId="urn:microsoft.com/office/officeart/2005/8/layout/vList2"/>
    <dgm:cxn modelId="{4ABFCDB9-0285-48B8-A7FC-6F6D1DA887D5}" srcId="{EFBFEA06-7EE5-4963-88EC-ECCB5D3349A7}" destId="{53CA85F4-E05C-4A41-82B0-CC3F2DD5C500}" srcOrd="0" destOrd="0" parTransId="{ABA978C2-5891-4F07-8824-3CF7DD52FD46}" sibTransId="{35BA81D1-3B0B-4354-B0BA-E9992103EAA2}"/>
    <dgm:cxn modelId="{DE37E2BD-E001-4278-B0C6-7243C1CA9F17}" srcId="{0A7487BD-4FEF-421F-A851-18FD746915E8}" destId="{F7FAD01F-B3B9-4DF0-A70D-7758B230F515}" srcOrd="2" destOrd="0" parTransId="{61D1D742-C37C-496E-9FF7-7661130F6B9C}" sibTransId="{E3E59EDC-8103-4B27-8AB3-8769C2FEB165}"/>
    <dgm:cxn modelId="{0234B8D6-B58C-4CA4-8B07-6A46AED79134}" type="presOf" srcId="{53CA85F4-E05C-4A41-82B0-CC3F2DD5C500}" destId="{25BAB3FA-ED81-45A2-B344-5494A9F42168}" srcOrd="0" destOrd="0" presId="urn:microsoft.com/office/officeart/2005/8/layout/vList2"/>
    <dgm:cxn modelId="{830AE5DE-5D52-4054-95FA-90224689337C}" type="presOf" srcId="{F7FAD01F-B3B9-4DF0-A70D-7758B230F515}" destId="{C6DE4702-B312-4867-BFC6-86BA52D1C2C8}" srcOrd="0" destOrd="2" presId="urn:microsoft.com/office/officeart/2005/8/layout/vList2"/>
    <dgm:cxn modelId="{30571BF2-167C-43B2-8433-998501A42BD6}" type="presOf" srcId="{C8D9B12A-CCD8-4BA1-B464-E201603E7F23}" destId="{25BAB3FA-ED81-45A2-B344-5494A9F42168}" srcOrd="0" destOrd="2" presId="urn:microsoft.com/office/officeart/2005/8/layout/vList2"/>
    <dgm:cxn modelId="{120900D4-6E7E-4FE4-9266-31C98A854E82}" type="presParOf" srcId="{386A8DDD-EF4E-426B-B788-274374A16F30}" destId="{D373FEFD-5440-4B23-A677-EA841927D974}" srcOrd="0" destOrd="0" presId="urn:microsoft.com/office/officeart/2005/8/layout/vList2"/>
    <dgm:cxn modelId="{D9A8688E-BF27-4BFC-94C9-2979BD5A9A82}" type="presParOf" srcId="{386A8DDD-EF4E-426B-B788-274374A16F30}" destId="{C6DE4702-B312-4867-BFC6-86BA52D1C2C8}" srcOrd="1" destOrd="0" presId="urn:microsoft.com/office/officeart/2005/8/layout/vList2"/>
    <dgm:cxn modelId="{4F31D1B2-12DF-4DE9-BEC6-52E4B69DC34B}" type="presParOf" srcId="{386A8DDD-EF4E-426B-B788-274374A16F30}" destId="{92857F81-DAA4-4108-8EEE-8F72D1C235E2}" srcOrd="2" destOrd="0" presId="urn:microsoft.com/office/officeart/2005/8/layout/vList2"/>
    <dgm:cxn modelId="{8719CD1C-653F-4E3E-BC94-37AAF6887F6F}" type="presParOf" srcId="{386A8DDD-EF4E-426B-B788-274374A16F30}" destId="{F16F4641-C41E-4FB7-9C93-25DF603D5D3F}" srcOrd="3" destOrd="0" presId="urn:microsoft.com/office/officeart/2005/8/layout/vList2"/>
    <dgm:cxn modelId="{4562BD23-24C7-4BFB-B309-7EBABA2354FE}" type="presParOf" srcId="{386A8DDD-EF4E-426B-B788-274374A16F30}" destId="{275C5AF9-B696-44B9-BAF4-14342C34A8A6}" srcOrd="4" destOrd="0" presId="urn:microsoft.com/office/officeart/2005/8/layout/vList2"/>
    <dgm:cxn modelId="{3F00EE86-80EF-4ED9-B622-626C51367440}" type="presParOf" srcId="{386A8DDD-EF4E-426B-B788-274374A16F30}" destId="{25BAB3FA-ED81-45A2-B344-5494A9F4216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400B7-1D7A-4CB8-903A-F07D9ACF3CF5}">
      <dsp:nvSpPr>
        <dsp:cNvPr id="0" name=""/>
        <dsp:cNvSpPr/>
      </dsp:nvSpPr>
      <dsp:spPr>
        <a:xfrm rot="5400000">
          <a:off x="2678493" y="314388"/>
          <a:ext cx="4041140" cy="4422647"/>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Transitland GTFS API </a:t>
          </a:r>
        </a:p>
        <a:p>
          <a:pPr marL="228600" lvl="1" indent="-228600" algn="l" defTabSz="1022350">
            <a:lnSpc>
              <a:spcPct val="90000"/>
            </a:lnSpc>
            <a:spcBef>
              <a:spcPct val="0"/>
            </a:spcBef>
            <a:spcAft>
              <a:spcPct val="15000"/>
            </a:spcAft>
            <a:buChar char="•"/>
          </a:pPr>
          <a:r>
            <a:rPr lang="en-US" sz="2300" kern="1200"/>
            <a:t>VTA: Valley Transit Authority</a:t>
          </a:r>
        </a:p>
        <a:p>
          <a:pPr marL="457200" lvl="2" indent="-228600" algn="l" defTabSz="1022350">
            <a:lnSpc>
              <a:spcPct val="90000"/>
            </a:lnSpc>
            <a:spcBef>
              <a:spcPct val="0"/>
            </a:spcBef>
            <a:spcAft>
              <a:spcPct val="15000"/>
            </a:spcAft>
            <a:buChar char="•"/>
          </a:pPr>
          <a:r>
            <a:rPr lang="en-US" sz="2300" kern="1200"/>
            <a:t>Primary Transit Agency that covers the Silicon Valley: Santa Clara, Sunnyvale, Cupertino, Mountain View, and San Jose</a:t>
          </a:r>
        </a:p>
        <a:p>
          <a:pPr marL="457200" lvl="2" indent="-228600" algn="l" defTabSz="1022350">
            <a:lnSpc>
              <a:spcPct val="90000"/>
            </a:lnSpc>
            <a:spcBef>
              <a:spcPct val="0"/>
            </a:spcBef>
            <a:spcAft>
              <a:spcPct val="15000"/>
            </a:spcAft>
            <a:buChar char="•"/>
          </a:pPr>
          <a:r>
            <a:rPr lang="en-US" sz="2300" kern="1200"/>
            <a:t>Most recent update on 3/8/2022</a:t>
          </a:r>
        </a:p>
      </dsp:txBody>
      <dsp:txXfrm rot="-5400000">
        <a:off x="2487740" y="702413"/>
        <a:ext cx="4225375" cy="3646596"/>
      </dsp:txXfrm>
    </dsp:sp>
    <dsp:sp modelId="{D1ED014A-7ECE-4B85-860F-089E7D974513}">
      <dsp:nvSpPr>
        <dsp:cNvPr id="0" name=""/>
        <dsp:cNvSpPr/>
      </dsp:nvSpPr>
      <dsp:spPr>
        <a:xfrm>
          <a:off x="0" y="0"/>
          <a:ext cx="2487739" cy="505142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Data Collection</a:t>
          </a:r>
        </a:p>
      </dsp:txBody>
      <dsp:txXfrm>
        <a:off x="121441" y="121441"/>
        <a:ext cx="2244857" cy="4808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3FEFD-5440-4B23-A677-EA841927D974}">
      <dsp:nvSpPr>
        <dsp:cNvPr id="0" name=""/>
        <dsp:cNvSpPr/>
      </dsp:nvSpPr>
      <dsp:spPr>
        <a:xfrm>
          <a:off x="0" y="83038"/>
          <a:ext cx="6797675" cy="83537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Obtain Swyft Cities parameters for their own Cable Propelled Transport:</a:t>
          </a:r>
        </a:p>
      </dsp:txBody>
      <dsp:txXfrm>
        <a:off x="40780" y="123818"/>
        <a:ext cx="6716115" cy="753819"/>
      </dsp:txXfrm>
    </dsp:sp>
    <dsp:sp modelId="{C6DE4702-B312-4867-BFC6-86BA52D1C2C8}">
      <dsp:nvSpPr>
        <dsp:cNvPr id="0" name=""/>
        <dsp:cNvSpPr/>
      </dsp:nvSpPr>
      <dsp:spPr>
        <a:xfrm>
          <a:off x="0" y="918418"/>
          <a:ext cx="679767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Cabin Size</a:t>
          </a:r>
        </a:p>
        <a:p>
          <a:pPr marL="171450" lvl="1" indent="-171450" algn="l" defTabSz="711200">
            <a:lnSpc>
              <a:spcPct val="90000"/>
            </a:lnSpc>
            <a:spcBef>
              <a:spcPct val="0"/>
            </a:spcBef>
            <a:spcAft>
              <a:spcPct val="20000"/>
            </a:spcAft>
            <a:buChar char="•"/>
          </a:pPr>
          <a:r>
            <a:rPr lang="en-US" sz="1600" kern="1200"/>
            <a:t>Speed</a:t>
          </a:r>
        </a:p>
        <a:p>
          <a:pPr marL="171450" lvl="1" indent="-171450" algn="l" defTabSz="711200">
            <a:lnSpc>
              <a:spcPct val="90000"/>
            </a:lnSpc>
            <a:spcBef>
              <a:spcPct val="0"/>
            </a:spcBef>
            <a:spcAft>
              <a:spcPct val="20000"/>
            </a:spcAft>
            <a:buChar char="•"/>
          </a:pPr>
          <a:r>
            <a:rPr lang="en-US" sz="1600" kern="1200"/>
            <a:t>Link Length</a:t>
          </a:r>
        </a:p>
        <a:p>
          <a:pPr marL="171450" lvl="1" indent="-171450" algn="l" defTabSz="711200">
            <a:lnSpc>
              <a:spcPct val="90000"/>
            </a:lnSpc>
            <a:spcBef>
              <a:spcPct val="0"/>
            </a:spcBef>
            <a:spcAft>
              <a:spcPct val="20000"/>
            </a:spcAft>
            <a:buChar char="•"/>
          </a:pPr>
          <a:r>
            <a:rPr lang="en-US" sz="1600" kern="1200"/>
            <a:t>Primary Sources of Funding</a:t>
          </a:r>
        </a:p>
      </dsp:txBody>
      <dsp:txXfrm>
        <a:off x="0" y="918418"/>
        <a:ext cx="6797675" cy="1108485"/>
      </dsp:txXfrm>
    </dsp:sp>
    <dsp:sp modelId="{92857F81-DAA4-4108-8EEE-8F72D1C235E2}">
      <dsp:nvSpPr>
        <dsp:cNvPr id="0" name=""/>
        <dsp:cNvSpPr/>
      </dsp:nvSpPr>
      <dsp:spPr>
        <a:xfrm>
          <a:off x="0" y="2026903"/>
          <a:ext cx="6797675" cy="835379"/>
        </a:xfrm>
        <a:prstGeom prst="roundRect">
          <a:avLst/>
        </a:prstGeom>
        <a:solidFill>
          <a:schemeClr val="accent2">
            <a:hueOff val="747851"/>
            <a:satOff val="2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Hybrid Work Model:</a:t>
          </a:r>
        </a:p>
      </dsp:txBody>
      <dsp:txXfrm>
        <a:off x="40780" y="2067683"/>
        <a:ext cx="6716115" cy="753819"/>
      </dsp:txXfrm>
    </dsp:sp>
    <dsp:sp modelId="{F16F4641-C41E-4FB7-9C93-25DF603D5D3F}">
      <dsp:nvSpPr>
        <dsp:cNvPr id="0" name=""/>
        <dsp:cNvSpPr/>
      </dsp:nvSpPr>
      <dsp:spPr>
        <a:xfrm>
          <a:off x="0" y="2862283"/>
          <a:ext cx="6797675"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Recent Phenomenon that tech workers actually living further away, and more willing to drive longer distances 2-3 days/week</a:t>
          </a:r>
        </a:p>
      </dsp:txBody>
      <dsp:txXfrm>
        <a:off x="0" y="2862283"/>
        <a:ext cx="6797675" cy="499904"/>
      </dsp:txXfrm>
    </dsp:sp>
    <dsp:sp modelId="{275C5AF9-B696-44B9-BAF4-14342C34A8A6}">
      <dsp:nvSpPr>
        <dsp:cNvPr id="0" name=""/>
        <dsp:cNvSpPr/>
      </dsp:nvSpPr>
      <dsp:spPr>
        <a:xfrm>
          <a:off x="0" y="3362188"/>
          <a:ext cx="6797675" cy="835379"/>
        </a:xfrm>
        <a:prstGeom prst="roundRect">
          <a:avLst/>
        </a:prstGeom>
        <a:solidFill>
          <a:schemeClr val="accent2">
            <a:hueOff val="1495702"/>
            <a:satOff val="54"/>
            <a:lumOff val="-17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Future Work (past Job </a:t>
          </a:r>
          <a:r>
            <a:rPr lang="en-US" sz="2100" kern="1200" dirty="0" err="1"/>
            <a:t>Accesibility</a:t>
          </a:r>
          <a:r>
            <a:rPr lang="en-US" sz="2100" kern="1200" dirty="0"/>
            <a:t>):</a:t>
          </a:r>
        </a:p>
      </dsp:txBody>
      <dsp:txXfrm>
        <a:off x="40780" y="3402968"/>
        <a:ext cx="6716115" cy="753819"/>
      </dsp:txXfrm>
    </dsp:sp>
    <dsp:sp modelId="{25BAB3FA-ED81-45A2-B344-5494A9F42168}">
      <dsp:nvSpPr>
        <dsp:cNvPr id="0" name=""/>
        <dsp:cNvSpPr/>
      </dsp:nvSpPr>
      <dsp:spPr>
        <a:xfrm>
          <a:off x="0" y="4197568"/>
          <a:ext cx="6797675" cy="136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Office</a:t>
          </a:r>
        </a:p>
        <a:p>
          <a:pPr marL="171450" lvl="1" indent="-171450" algn="l" defTabSz="711200">
            <a:lnSpc>
              <a:spcPct val="90000"/>
            </a:lnSpc>
            <a:spcBef>
              <a:spcPct val="0"/>
            </a:spcBef>
            <a:spcAft>
              <a:spcPct val="20000"/>
            </a:spcAft>
            <a:buChar char="•"/>
          </a:pPr>
          <a:r>
            <a:rPr lang="en-US" sz="1600" kern="1200"/>
            <a:t>Retail</a:t>
          </a:r>
        </a:p>
        <a:p>
          <a:pPr marL="171450" lvl="1" indent="-171450" algn="l" defTabSz="711200">
            <a:lnSpc>
              <a:spcPct val="90000"/>
            </a:lnSpc>
            <a:spcBef>
              <a:spcPct val="0"/>
            </a:spcBef>
            <a:spcAft>
              <a:spcPct val="20000"/>
            </a:spcAft>
            <a:buChar char="•"/>
          </a:pPr>
          <a:r>
            <a:rPr lang="en-US" sz="1600" kern="1200"/>
            <a:t>Industrial</a:t>
          </a:r>
        </a:p>
        <a:p>
          <a:pPr marL="171450" lvl="1" indent="-171450" algn="l" defTabSz="711200">
            <a:lnSpc>
              <a:spcPct val="90000"/>
            </a:lnSpc>
            <a:spcBef>
              <a:spcPct val="0"/>
            </a:spcBef>
            <a:spcAft>
              <a:spcPct val="20000"/>
            </a:spcAft>
            <a:buChar char="•"/>
          </a:pPr>
          <a:r>
            <a:rPr lang="en-US" sz="1600" kern="1200"/>
            <a:t>Housing</a:t>
          </a:r>
        </a:p>
        <a:p>
          <a:pPr marL="171450" lvl="1" indent="-171450" algn="l" defTabSz="711200">
            <a:lnSpc>
              <a:spcPct val="90000"/>
            </a:lnSpc>
            <a:spcBef>
              <a:spcPct val="0"/>
            </a:spcBef>
            <a:spcAft>
              <a:spcPct val="20000"/>
            </a:spcAft>
            <a:buChar char="•"/>
          </a:pPr>
          <a:r>
            <a:rPr lang="en-US" sz="1600" kern="1200"/>
            <a:t>Largest Employer Data</a:t>
          </a:r>
        </a:p>
      </dsp:txBody>
      <dsp:txXfrm>
        <a:off x="0" y="4197568"/>
        <a:ext cx="6797675" cy="13693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E3B39-F201-4F96-ABAC-D62D25C44C33}"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83F45-19B3-4398-82BE-C9660E8E1813}" type="slidenum">
              <a:rPr lang="en-US" smtClean="0"/>
              <a:t>‹#›</a:t>
            </a:fld>
            <a:endParaRPr lang="en-US"/>
          </a:p>
        </p:txBody>
      </p:sp>
    </p:spTree>
    <p:extLst>
      <p:ext uri="{BB962C8B-B14F-4D97-AF65-F5344CB8AC3E}">
        <p14:creationId xmlns:p14="http://schemas.microsoft.com/office/powerpoint/2010/main" val="2621039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guys so this is my project where I did a Conditions Assessment and Solution Finding of New Transit services in the ‘Bay Town’ and ill give you an idea of what that actually is</a:t>
            </a:r>
          </a:p>
        </p:txBody>
      </p:sp>
      <p:sp>
        <p:nvSpPr>
          <p:cNvPr id="4" name="Slide Number Placeholder 3"/>
          <p:cNvSpPr>
            <a:spLocks noGrp="1"/>
          </p:cNvSpPr>
          <p:nvPr>
            <p:ph type="sldNum" sz="quarter" idx="5"/>
          </p:nvPr>
        </p:nvSpPr>
        <p:spPr/>
        <p:txBody>
          <a:bodyPr/>
          <a:lstStyle/>
          <a:p>
            <a:fld id="{23C83F45-19B3-4398-82BE-C9660E8E1813}" type="slidenum">
              <a:rPr lang="en-US" smtClean="0"/>
              <a:t>1</a:t>
            </a:fld>
            <a:endParaRPr lang="en-US"/>
          </a:p>
        </p:txBody>
      </p:sp>
    </p:spTree>
    <p:extLst>
      <p:ext uri="{BB962C8B-B14F-4D97-AF65-F5344CB8AC3E}">
        <p14:creationId xmlns:p14="http://schemas.microsoft.com/office/powerpoint/2010/main" val="29431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we have this </a:t>
            </a:r>
            <a:r>
              <a:rPr lang="en-US" dirty="0" err="1"/>
              <a:t>PedNet</a:t>
            </a:r>
            <a:r>
              <a:rPr lang="en-US" dirty="0"/>
              <a:t> it seems very robust and walkable but that’s just cause theres </a:t>
            </a:r>
            <a:r>
              <a:rPr lang="en-US" dirty="0" err="1"/>
              <a:t>el</a:t>
            </a:r>
            <a:r>
              <a:rPr lang="en-US" dirty="0"/>
              <a:t> </a:t>
            </a:r>
            <a:r>
              <a:rPr lang="en-US" dirty="0" err="1"/>
              <a:t>camino</a:t>
            </a:r>
            <a:r>
              <a:rPr lang="en-US" dirty="0"/>
              <a:t> real which is just an extensive street of retail and office</a:t>
            </a:r>
          </a:p>
        </p:txBody>
      </p:sp>
      <p:sp>
        <p:nvSpPr>
          <p:cNvPr id="4" name="Slide Number Placeholder 3"/>
          <p:cNvSpPr>
            <a:spLocks noGrp="1"/>
          </p:cNvSpPr>
          <p:nvPr>
            <p:ph type="sldNum" sz="quarter" idx="5"/>
          </p:nvPr>
        </p:nvSpPr>
        <p:spPr/>
        <p:txBody>
          <a:bodyPr/>
          <a:lstStyle/>
          <a:p>
            <a:fld id="{23C83F45-19B3-4398-82BE-C9660E8E1813}" type="slidenum">
              <a:rPr lang="en-US" smtClean="0"/>
              <a:t>10</a:t>
            </a:fld>
            <a:endParaRPr lang="en-US"/>
          </a:p>
        </p:txBody>
      </p:sp>
    </p:spTree>
    <p:extLst>
      <p:ext uri="{BB962C8B-B14F-4D97-AF65-F5344CB8AC3E}">
        <p14:creationId xmlns:p14="http://schemas.microsoft.com/office/powerpoint/2010/main" val="1543580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11</a:t>
            </a:fld>
            <a:endParaRPr lang="en-US"/>
          </a:p>
        </p:txBody>
      </p:sp>
    </p:spTree>
    <p:extLst>
      <p:ext uri="{BB962C8B-B14F-4D97-AF65-F5344CB8AC3E}">
        <p14:creationId xmlns:p14="http://schemas.microsoft.com/office/powerpoint/2010/main" val="26140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whats the purpose of all that? I am doing a conditions assessment and so I was able to get census data for the jobs in the block groups of this surrounding area using the same </a:t>
            </a:r>
            <a:r>
              <a:rPr lang="en-US" dirty="0" err="1"/>
              <a:t>lat</a:t>
            </a:r>
            <a:r>
              <a:rPr lang="en-US" dirty="0"/>
              <a:t> </a:t>
            </a:r>
            <a:r>
              <a:rPr lang="en-US" dirty="0" err="1"/>
              <a:t>lon</a:t>
            </a:r>
            <a:r>
              <a:rPr lang="en-US" dirty="0"/>
              <a:t> bounding box I have been using this entire time</a:t>
            </a:r>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12</a:t>
            </a:fld>
            <a:endParaRPr lang="en-US"/>
          </a:p>
        </p:txBody>
      </p:sp>
    </p:spTree>
    <p:extLst>
      <p:ext uri="{BB962C8B-B14F-4D97-AF65-F5344CB8AC3E}">
        <p14:creationId xmlns:p14="http://schemas.microsoft.com/office/powerpoint/2010/main" val="1166865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Boom </a:t>
            </a:r>
          </a:p>
          <a:p>
            <a:r>
              <a:rPr lang="en-US" dirty="0"/>
              <a:t>This was my final product keep your eye on the y axis of jobs as best as you can</a:t>
            </a:r>
          </a:p>
        </p:txBody>
      </p:sp>
      <p:sp>
        <p:nvSpPr>
          <p:cNvPr id="4" name="Slide Number Placeholder 3"/>
          <p:cNvSpPr>
            <a:spLocks noGrp="1"/>
          </p:cNvSpPr>
          <p:nvPr>
            <p:ph type="sldNum" sz="quarter" idx="5"/>
          </p:nvPr>
        </p:nvSpPr>
        <p:spPr/>
        <p:txBody>
          <a:bodyPr/>
          <a:lstStyle/>
          <a:p>
            <a:fld id="{23C83F45-19B3-4398-82BE-C9660E8E1813}" type="slidenum">
              <a:rPr lang="en-US" smtClean="0"/>
              <a:t>13</a:t>
            </a:fld>
            <a:endParaRPr lang="en-US"/>
          </a:p>
        </p:txBody>
      </p:sp>
    </p:spTree>
    <p:extLst>
      <p:ext uri="{BB962C8B-B14F-4D97-AF65-F5344CB8AC3E}">
        <p14:creationId xmlns:p14="http://schemas.microsoft.com/office/powerpoint/2010/main" val="18107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obviously there is a huge degree of difference for using transit and job accessibility, 15 minutes itself is a stretch to get to your workplace using transit. Therefore its obvious why a majority of this tech area is congested on their roadways because it makes no sense to use transit to get to work. But If there were other modalities, it would reduce congestion and maybe allow for less congested roads. </a:t>
            </a:r>
            <a:r>
              <a:rPr lang="en-US" dirty="0" err="1"/>
              <a:t>Obvously</a:t>
            </a:r>
            <a:r>
              <a:rPr lang="en-US" dirty="0"/>
              <a:t> a cable car system would be catered to higher income demographics at first but if anything, it technically could cut a lot of the congestion in roadways themselves </a:t>
            </a:r>
          </a:p>
        </p:txBody>
      </p:sp>
      <p:sp>
        <p:nvSpPr>
          <p:cNvPr id="4" name="Slide Number Placeholder 3"/>
          <p:cNvSpPr>
            <a:spLocks noGrp="1"/>
          </p:cNvSpPr>
          <p:nvPr>
            <p:ph type="sldNum" sz="quarter" idx="5"/>
          </p:nvPr>
        </p:nvSpPr>
        <p:spPr/>
        <p:txBody>
          <a:bodyPr/>
          <a:lstStyle/>
          <a:p>
            <a:fld id="{23C83F45-19B3-4398-82BE-C9660E8E1813}" type="slidenum">
              <a:rPr lang="en-US" smtClean="0"/>
              <a:t>15</a:t>
            </a:fld>
            <a:endParaRPr lang="en-US"/>
          </a:p>
        </p:txBody>
      </p:sp>
    </p:spTree>
    <p:extLst>
      <p:ext uri="{BB962C8B-B14F-4D97-AF65-F5344CB8AC3E}">
        <p14:creationId xmlns:p14="http://schemas.microsoft.com/office/powerpoint/2010/main" val="105166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terms of some model development the urban access package provides a clean dataset of the nodes of each of the stops and their </a:t>
            </a:r>
            <a:r>
              <a:rPr lang="en-US" dirty="0" err="1"/>
              <a:t>correposnding</a:t>
            </a:r>
            <a:r>
              <a:rPr lang="en-US" dirty="0"/>
              <a:t> </a:t>
            </a:r>
            <a:r>
              <a:rPr lang="en-US" dirty="0" err="1"/>
              <a:t>attribtutes</a:t>
            </a:r>
            <a:r>
              <a:rPr lang="en-US" dirty="0"/>
              <a:t> and I merged that with my previous jobs </a:t>
            </a:r>
            <a:r>
              <a:rPr lang="en-US" dirty="0" err="1"/>
              <a:t>dataframe</a:t>
            </a:r>
            <a:r>
              <a:rPr lang="en-US" dirty="0"/>
              <a:t> of ridership</a:t>
            </a:r>
          </a:p>
        </p:txBody>
      </p:sp>
      <p:sp>
        <p:nvSpPr>
          <p:cNvPr id="4" name="Slide Number Placeholder 3"/>
          <p:cNvSpPr>
            <a:spLocks noGrp="1"/>
          </p:cNvSpPr>
          <p:nvPr>
            <p:ph type="sldNum" sz="quarter" idx="5"/>
          </p:nvPr>
        </p:nvSpPr>
        <p:spPr/>
        <p:txBody>
          <a:bodyPr/>
          <a:lstStyle/>
          <a:p>
            <a:fld id="{23C83F45-19B3-4398-82BE-C9660E8E1813}" type="slidenum">
              <a:rPr lang="en-US" smtClean="0"/>
              <a:t>16</a:t>
            </a:fld>
            <a:endParaRPr lang="en-US"/>
          </a:p>
        </p:txBody>
      </p:sp>
    </p:spTree>
    <p:extLst>
      <p:ext uri="{BB962C8B-B14F-4D97-AF65-F5344CB8AC3E}">
        <p14:creationId xmlns:p14="http://schemas.microsoft.com/office/powerpoint/2010/main" val="2885820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struggled the most, I had to hardcode some ridership data, just needed more time to properly connected jobs </a:t>
            </a:r>
            <a:r>
              <a:rPr lang="en-US" dirty="0" err="1"/>
              <a:t>dataframe</a:t>
            </a:r>
            <a:r>
              <a:rPr lang="en-US" dirty="0"/>
              <a:t> and census data with the ridership data to link them together, I did it unique agency ID and a node id but there wasn’t the greatest match</a:t>
            </a:r>
          </a:p>
          <a:p>
            <a:endParaRPr lang="en-US" dirty="0"/>
          </a:p>
          <a:p>
            <a:r>
              <a:rPr lang="en-US" dirty="0"/>
              <a:t>As you can see most of it makes sense cars coefficient is quite large depicting how as number of cars increases weekly ridership will decrease</a:t>
            </a:r>
          </a:p>
          <a:p>
            <a:r>
              <a:rPr lang="en-US" dirty="0"/>
              <a:t>Issue with jobs if that increases weekly ridership decreases as well so that is counterintuitive</a:t>
            </a:r>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17</a:t>
            </a:fld>
            <a:endParaRPr lang="en-US"/>
          </a:p>
        </p:txBody>
      </p:sp>
    </p:spTree>
    <p:extLst>
      <p:ext uri="{BB962C8B-B14F-4D97-AF65-F5344CB8AC3E}">
        <p14:creationId xmlns:p14="http://schemas.microsoft.com/office/powerpoint/2010/main" val="1863399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of the partial regression plots</a:t>
            </a:r>
          </a:p>
        </p:txBody>
      </p:sp>
      <p:sp>
        <p:nvSpPr>
          <p:cNvPr id="4" name="Slide Number Placeholder 3"/>
          <p:cNvSpPr>
            <a:spLocks noGrp="1"/>
          </p:cNvSpPr>
          <p:nvPr>
            <p:ph type="sldNum" sz="quarter" idx="5"/>
          </p:nvPr>
        </p:nvSpPr>
        <p:spPr/>
        <p:txBody>
          <a:bodyPr/>
          <a:lstStyle/>
          <a:p>
            <a:fld id="{23C83F45-19B3-4398-82BE-C9660E8E1813}" type="slidenum">
              <a:rPr lang="en-US" smtClean="0"/>
              <a:t>18</a:t>
            </a:fld>
            <a:endParaRPr lang="en-US"/>
          </a:p>
        </p:txBody>
      </p:sp>
    </p:spTree>
    <p:extLst>
      <p:ext uri="{BB962C8B-B14F-4D97-AF65-F5344CB8AC3E}">
        <p14:creationId xmlns:p14="http://schemas.microsoft.com/office/powerpoint/2010/main" val="143933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cars did not make sense as a positive coefficient </a:t>
            </a:r>
          </a:p>
          <a:p>
            <a:r>
              <a:rPr lang="en-US" dirty="0"/>
              <a:t>Jobs has the same issue</a:t>
            </a:r>
          </a:p>
        </p:txBody>
      </p:sp>
      <p:sp>
        <p:nvSpPr>
          <p:cNvPr id="4" name="Slide Number Placeholder 3"/>
          <p:cNvSpPr>
            <a:spLocks noGrp="1"/>
          </p:cNvSpPr>
          <p:nvPr>
            <p:ph type="sldNum" sz="quarter" idx="5"/>
          </p:nvPr>
        </p:nvSpPr>
        <p:spPr/>
        <p:txBody>
          <a:bodyPr/>
          <a:lstStyle/>
          <a:p>
            <a:fld id="{23C83F45-19B3-4398-82BE-C9660E8E1813}" type="slidenum">
              <a:rPr lang="en-US" smtClean="0"/>
              <a:t>19</a:t>
            </a:fld>
            <a:endParaRPr lang="en-US"/>
          </a:p>
        </p:txBody>
      </p:sp>
    </p:spTree>
    <p:extLst>
      <p:ext uri="{BB962C8B-B14F-4D97-AF65-F5344CB8AC3E}">
        <p14:creationId xmlns:p14="http://schemas.microsoft.com/office/powerpoint/2010/main" val="3555427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a:t>
            </a:r>
            <a:r>
              <a:rPr lang="en-US" dirty="0" err="1"/>
              <a:t>poisson</a:t>
            </a:r>
            <a:r>
              <a:rPr lang="en-US" dirty="0"/>
              <a:t> model</a:t>
            </a:r>
          </a:p>
        </p:txBody>
      </p:sp>
      <p:sp>
        <p:nvSpPr>
          <p:cNvPr id="4" name="Slide Number Placeholder 3"/>
          <p:cNvSpPr>
            <a:spLocks noGrp="1"/>
          </p:cNvSpPr>
          <p:nvPr>
            <p:ph type="sldNum" sz="quarter" idx="5"/>
          </p:nvPr>
        </p:nvSpPr>
        <p:spPr/>
        <p:txBody>
          <a:bodyPr/>
          <a:lstStyle/>
          <a:p>
            <a:fld id="{23C83F45-19B3-4398-82BE-C9660E8E1813}" type="slidenum">
              <a:rPr lang="en-US" smtClean="0"/>
              <a:t>20</a:t>
            </a:fld>
            <a:endParaRPr lang="en-US"/>
          </a:p>
        </p:txBody>
      </p:sp>
    </p:spTree>
    <p:extLst>
      <p:ext uri="{BB962C8B-B14F-4D97-AF65-F5344CB8AC3E}">
        <p14:creationId xmlns:p14="http://schemas.microsoft.com/office/powerpoint/2010/main" val="296807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I need to give some context about the project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just scrolling </a:t>
            </a:r>
            <a:r>
              <a:rPr lang="en-US" dirty="0" err="1"/>
              <a:t>linkedin</a:t>
            </a:r>
            <a:r>
              <a:rPr lang="en-US" dirty="0"/>
              <a:t> one day and saw this post about this new start up company called </a:t>
            </a:r>
            <a:r>
              <a:rPr lang="en-US" dirty="0" err="1"/>
              <a:t>swyft</a:t>
            </a:r>
            <a:r>
              <a:rPr lang="en-US" dirty="0"/>
              <a:t> cities and how its promising to revolutionize transportation solutions specific to the bay area, which is relevant to me given I was born and raised there, and I saw it was posted by Jeral </a:t>
            </a:r>
            <a:r>
              <a:rPr lang="en-US" dirty="0" err="1"/>
              <a:t>poskey</a:t>
            </a:r>
            <a:r>
              <a:rPr lang="en-US" dirty="0"/>
              <a:t> who after a little bit of </a:t>
            </a:r>
            <a:r>
              <a:rPr lang="en-US" dirty="0" err="1"/>
              <a:t>linkedin</a:t>
            </a:r>
            <a:r>
              <a:rPr lang="en-US" dirty="0"/>
              <a:t> stalking I found out was the </a:t>
            </a:r>
            <a:r>
              <a:rPr lang="en-US" dirty="0" err="1"/>
              <a:t>placcomplished</a:t>
            </a:r>
            <a:r>
              <a:rPr lang="en-US" dirty="0"/>
              <a:t> ex head of transportation planning there at google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managed to pester him a bit with a couple of emails and was able to set up a call and a couple meetings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 told me his mission to provide a new modality was actually a project spearheaded at google before the pandemic to install a cable car system for the new google campus for their employees to avoid the rush hours often found in this transit desert highlighted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Ultimtaely</a:t>
            </a:r>
            <a:r>
              <a:rPr lang="en-US" dirty="0"/>
              <a:t> the pandemic scrapped these plans and mutually agreed to actually make this a regular transit service as a solution to the entire transit desert area that is highlighted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you’ve been hearing me refer to this area as a transit desert repeatedly and ill give you an explanation of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primary location of many tech campuses in the silicon valley but there is little to no ridership of public transit to get to these offices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just a part of the daily lifestyle at least prior to the pandemic to deal with </a:t>
            </a:r>
            <a:r>
              <a:rPr lang="en-US" dirty="0" err="1"/>
              <a:t>congetsted</a:t>
            </a:r>
            <a:r>
              <a:rPr lang="en-US" dirty="0"/>
              <a:t> roads on your way to work whilst living in the surrounding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2</a:t>
            </a:fld>
            <a:endParaRPr lang="en-US"/>
          </a:p>
        </p:txBody>
      </p:sp>
    </p:spTree>
    <p:extLst>
      <p:ext uri="{BB962C8B-B14F-4D97-AF65-F5344CB8AC3E}">
        <p14:creationId xmlns:p14="http://schemas.microsoft.com/office/powerpoint/2010/main" val="315590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parameters for </a:t>
            </a:r>
            <a:r>
              <a:rPr lang="en-US" dirty="0" err="1"/>
              <a:t>swyfts</a:t>
            </a:r>
            <a:r>
              <a:rPr lang="en-US" dirty="0"/>
              <a:t> own system and its implementation create a network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 workers are actually living further away, and are more willing to drive further distances knowing they only have to come into work 2-3 days a week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on recommendations future work. I only did job accessibility more of the project will deal with future growth so understanding where new developments are being made such as office, industrial, retail, and most importantly housing. </a:t>
            </a:r>
            <a:r>
              <a:rPr lang="en-US" dirty="0" err="1"/>
              <a:t>Bc</a:t>
            </a:r>
            <a:r>
              <a:rPr lang="en-US" dirty="0"/>
              <a:t> the idea is to connect CBD’s with their immediate locales and housing to avoid roadway congestion of all kinds. </a:t>
            </a:r>
          </a:p>
          <a:p>
            <a:endParaRPr lang="en-US" dirty="0"/>
          </a:p>
          <a:p>
            <a:r>
              <a:rPr lang="en-US" dirty="0"/>
              <a:t>I was also able to find a resource that had information about the 50 biggest employers in the silicon valley (not just tech campuses either) with information about their employee headcount and office addresses but unfortunately it was hidden behind a paywall past the 5 biggest ones like </a:t>
            </a:r>
            <a:r>
              <a:rPr lang="en-US" dirty="0" err="1"/>
              <a:t>facebook</a:t>
            </a:r>
            <a:r>
              <a:rPr lang="en-US" dirty="0"/>
              <a:t> apple and google but that would be a great start to begin a network analysis with weighted populations</a:t>
            </a:r>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21</a:t>
            </a:fld>
            <a:endParaRPr lang="en-US"/>
          </a:p>
        </p:txBody>
      </p:sp>
    </p:spTree>
    <p:extLst>
      <p:ext uri="{BB962C8B-B14F-4D97-AF65-F5344CB8AC3E}">
        <p14:creationId xmlns:p14="http://schemas.microsoft.com/office/powerpoint/2010/main" val="297206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at the issues before the proposed solution that actually needed to be solved is theres rapid real estate development of high density buildings in and around the south bay area that are both of with tech campuses and residential buildings that make up the flocks of people who work there.</a:t>
            </a:r>
          </a:p>
          <a:p>
            <a:endParaRPr lang="en-US" dirty="0"/>
          </a:p>
          <a:p>
            <a:r>
              <a:rPr lang="en-US" dirty="0"/>
              <a:t>In order to reduce costs, increase revenue reduce parking and avoid roadway congestion with a network in a sustainable fashion it became abundantly clear that the only way this could be done is using a cable car gondola system</a:t>
            </a:r>
          </a:p>
          <a:p>
            <a:endParaRPr lang="en-US" dirty="0"/>
          </a:p>
          <a:p>
            <a:r>
              <a:rPr lang="en-US" dirty="0"/>
              <a:t>How to accomplish the left ideas go for a cable car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Autonomous Cabin + Cable System</a:t>
            </a:r>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3</a:t>
            </a:fld>
            <a:endParaRPr lang="en-US"/>
          </a:p>
        </p:txBody>
      </p:sp>
    </p:spTree>
    <p:extLst>
      <p:ext uri="{BB962C8B-B14F-4D97-AF65-F5344CB8AC3E}">
        <p14:creationId xmlns:p14="http://schemas.microsoft.com/office/powerpoint/2010/main" val="259507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idea of what is usually considered when installing this transportation modality based on a case study in Nigeria </a:t>
            </a:r>
          </a:p>
          <a:p>
            <a:endParaRPr lang="en-US" dirty="0"/>
          </a:p>
          <a:p>
            <a:r>
              <a:rPr lang="en-US" dirty="0"/>
              <a:t>So for context Victoria Island is the center for banking and the financial district of Lagos but there is insane congestion between all the islands and they have a BRT system but really isn’t used all that much</a:t>
            </a:r>
          </a:p>
          <a:p>
            <a:endParaRPr lang="en-US" dirty="0"/>
          </a:p>
          <a:p>
            <a:r>
              <a:rPr lang="en-US" dirty="0"/>
              <a:t>So a cable car system would avoid the congestion of the 3 bridges and provide a modality with parameters as seen in Table 3. </a:t>
            </a:r>
          </a:p>
          <a:p>
            <a:endParaRPr lang="en-US" dirty="0"/>
          </a:p>
          <a:p>
            <a:r>
              <a:rPr lang="en-US" dirty="0"/>
              <a:t>Theres already a lack of transport infrastructure so it would be economical to invest in a sustainable alternative to reduce car driven transit</a:t>
            </a:r>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4</a:t>
            </a:fld>
            <a:endParaRPr lang="en-US"/>
          </a:p>
        </p:txBody>
      </p:sp>
    </p:spTree>
    <p:extLst>
      <p:ext uri="{BB962C8B-B14F-4D97-AF65-F5344CB8AC3E}">
        <p14:creationId xmlns:p14="http://schemas.microsoft.com/office/powerpoint/2010/main" val="428123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 weren’t already clear gondolas are great for areas with varying geographical properties Hence they are often used at ski resorts</a:t>
            </a:r>
          </a:p>
          <a:p>
            <a:endParaRPr lang="en-US" dirty="0"/>
          </a:p>
          <a:p>
            <a:r>
              <a:rPr lang="en-US" dirty="0"/>
              <a:t>Here are some of the applications of actual cable car systems: </a:t>
            </a:r>
          </a:p>
          <a:p>
            <a:endParaRPr lang="en-US" dirty="0"/>
          </a:p>
          <a:p>
            <a:r>
              <a:rPr lang="en-US" dirty="0"/>
              <a:t>This is the </a:t>
            </a:r>
            <a:r>
              <a:rPr lang="en-US" dirty="0" err="1"/>
              <a:t>TransMiCable</a:t>
            </a:r>
            <a:r>
              <a:rPr lang="en-US" dirty="0"/>
              <a:t> in Bogota Colombia </a:t>
            </a:r>
          </a:p>
          <a:p>
            <a:endParaRPr lang="en-US" dirty="0"/>
          </a:p>
          <a:p>
            <a:r>
              <a:rPr lang="en-US" dirty="0"/>
              <a:t>Juliana Lucia if I said anything incorrect feel free to call me out the floor is yours </a:t>
            </a:r>
            <a:r>
              <a:rPr lang="en-US" dirty="0" err="1"/>
              <a:t>haha</a:t>
            </a:r>
            <a:r>
              <a:rPr lang="en-US" dirty="0"/>
              <a:t> </a:t>
            </a:r>
          </a:p>
          <a:p>
            <a:endParaRPr lang="en-US" dirty="0"/>
          </a:p>
          <a:p>
            <a:r>
              <a:rPr lang="en-US" dirty="0"/>
              <a:t>In terms of the US</a:t>
            </a:r>
          </a:p>
          <a:p>
            <a:r>
              <a:rPr lang="en-US" dirty="0" err="1"/>
              <a:t>Oegon</a:t>
            </a:r>
            <a:r>
              <a:rPr lang="en-US" dirty="0"/>
              <a:t> Health and Science University waterfront district and health center </a:t>
            </a:r>
          </a:p>
          <a:p>
            <a:endParaRPr lang="en-US" dirty="0"/>
          </a:p>
          <a:p>
            <a:r>
              <a:rPr lang="en-US" dirty="0"/>
              <a:t>The most controversial one is for my LA boys here which is funded by former dodgers owner Frank </a:t>
            </a:r>
            <a:r>
              <a:rPr lang="en-US" dirty="0" err="1"/>
              <a:t>Mccourt</a:t>
            </a:r>
            <a:endParaRPr lang="en-US" dirty="0"/>
          </a:p>
          <a:p>
            <a:r>
              <a:rPr lang="en-US" dirty="0"/>
              <a:t>This is going through the ringer with public outcries over it’s spark of gentrification</a:t>
            </a:r>
          </a:p>
          <a:p>
            <a:endParaRPr lang="en-US" dirty="0"/>
          </a:p>
          <a:p>
            <a:r>
              <a:rPr lang="en-US" dirty="0"/>
              <a:t>Proposed 7 minute trip from union station to dodgers stadium</a:t>
            </a:r>
          </a:p>
          <a:p>
            <a:endParaRPr lang="en-US" dirty="0"/>
          </a:p>
          <a:p>
            <a:r>
              <a:rPr lang="en-US" dirty="0"/>
              <a:t>Outcry because at its lowest it is nearly 40 feet above some homeowners and every 30 seconds on game days with 40 people packed in a tram could be looked at as an annoyance</a:t>
            </a:r>
          </a:p>
          <a:p>
            <a:endParaRPr lang="en-US" dirty="0"/>
          </a:p>
          <a:p>
            <a:r>
              <a:rPr lang="en-US" dirty="0"/>
              <a:t>Most of the issues with the project stem from some say there are no discernable benefits to LA metro and taxpayers and that it is more of a private tourist attraction which I fundamentally disagree with given baseballs popularity especially the dodgers  </a:t>
            </a:r>
          </a:p>
        </p:txBody>
      </p:sp>
      <p:sp>
        <p:nvSpPr>
          <p:cNvPr id="4" name="Slide Number Placeholder 3"/>
          <p:cNvSpPr>
            <a:spLocks noGrp="1"/>
          </p:cNvSpPr>
          <p:nvPr>
            <p:ph type="sldNum" sz="quarter" idx="5"/>
          </p:nvPr>
        </p:nvSpPr>
        <p:spPr/>
        <p:txBody>
          <a:bodyPr/>
          <a:lstStyle/>
          <a:p>
            <a:fld id="{23C83F45-19B3-4398-82BE-C9660E8E1813}" type="slidenum">
              <a:rPr lang="en-US" smtClean="0"/>
              <a:t>5</a:t>
            </a:fld>
            <a:endParaRPr lang="en-US"/>
          </a:p>
        </p:txBody>
      </p:sp>
    </p:spTree>
    <p:extLst>
      <p:ext uri="{BB962C8B-B14F-4D97-AF65-F5344CB8AC3E}">
        <p14:creationId xmlns:p14="http://schemas.microsoft.com/office/powerpoint/2010/main" val="2129766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conducting some literature review and understanding current cable car systems I wanted to know about the use case in the area previously described as the transit desert which I highlighted </a:t>
            </a:r>
          </a:p>
          <a:p>
            <a:endParaRPr lang="en-US" dirty="0"/>
          </a:p>
          <a:p>
            <a:r>
              <a:rPr lang="en-US" dirty="0"/>
              <a:t>So </a:t>
            </a:r>
            <a:r>
              <a:rPr lang="en-US" dirty="0" err="1"/>
              <a:t>im</a:t>
            </a:r>
            <a:r>
              <a:rPr lang="en-US" dirty="0"/>
              <a:t> also taking 255 Urban Informatics where our professor Ma told me about </a:t>
            </a:r>
            <a:r>
              <a:rPr lang="en-US" dirty="0" err="1"/>
              <a:t>Transitland</a:t>
            </a:r>
            <a:r>
              <a:rPr lang="en-US" dirty="0"/>
              <a:t> which has updated GTFS feeds for pretty much all transit agencies so I was able to access the API and get the GTFS data and I used that in conjunction with ridership data from the VTA and I can give you an example of what I worked with visually in the next slide</a:t>
            </a:r>
          </a:p>
        </p:txBody>
      </p:sp>
      <p:sp>
        <p:nvSpPr>
          <p:cNvPr id="4" name="Slide Number Placeholder 3"/>
          <p:cNvSpPr>
            <a:spLocks noGrp="1"/>
          </p:cNvSpPr>
          <p:nvPr>
            <p:ph type="sldNum" sz="quarter" idx="5"/>
          </p:nvPr>
        </p:nvSpPr>
        <p:spPr/>
        <p:txBody>
          <a:bodyPr/>
          <a:lstStyle/>
          <a:p>
            <a:fld id="{23C83F45-19B3-4398-82BE-C9660E8E1813}" type="slidenum">
              <a:rPr lang="en-US" smtClean="0"/>
              <a:t>6</a:t>
            </a:fld>
            <a:endParaRPr lang="en-US"/>
          </a:p>
        </p:txBody>
      </p:sp>
    </p:spTree>
    <p:extLst>
      <p:ext uri="{BB962C8B-B14F-4D97-AF65-F5344CB8AC3E}">
        <p14:creationId xmlns:p14="http://schemas.microsoft.com/office/powerpoint/2010/main" val="38781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robust </a:t>
            </a:r>
            <a:r>
              <a:rPr lang="en-US" dirty="0" err="1"/>
              <a:t>datamap</a:t>
            </a:r>
            <a:r>
              <a:rPr lang="en-US" dirty="0"/>
              <a:t> that showed ridership by stop and station and when you go over the bubble it would give you 2 options to look at weekly or weekend ridership data</a:t>
            </a:r>
          </a:p>
        </p:txBody>
      </p:sp>
      <p:sp>
        <p:nvSpPr>
          <p:cNvPr id="4" name="Slide Number Placeholder 3"/>
          <p:cNvSpPr>
            <a:spLocks noGrp="1"/>
          </p:cNvSpPr>
          <p:nvPr>
            <p:ph type="sldNum" sz="quarter" idx="5"/>
          </p:nvPr>
        </p:nvSpPr>
        <p:spPr/>
        <p:txBody>
          <a:bodyPr/>
          <a:lstStyle/>
          <a:p>
            <a:fld id="{23C83F45-19B3-4398-82BE-C9660E8E1813}" type="slidenum">
              <a:rPr lang="en-US" smtClean="0"/>
              <a:t>7</a:t>
            </a:fld>
            <a:endParaRPr lang="en-US"/>
          </a:p>
        </p:txBody>
      </p:sp>
    </p:spTree>
    <p:extLst>
      <p:ext uri="{BB962C8B-B14F-4D97-AF65-F5344CB8AC3E}">
        <p14:creationId xmlns:p14="http://schemas.microsoft.com/office/powerpoint/2010/main" val="3146790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the fun part so I was able to really hone in on my </a:t>
            </a:r>
            <a:r>
              <a:rPr lang="en-US" dirty="0" err="1"/>
              <a:t>geopandas</a:t>
            </a:r>
            <a:r>
              <a:rPr lang="en-US" dirty="0"/>
              <a:t> skills from my 255 class and used this package called Urban Access which was spearheaded by former professor Paul </a:t>
            </a:r>
            <a:r>
              <a:rPr lang="en-US" dirty="0" err="1"/>
              <a:t>Wadell</a:t>
            </a:r>
            <a:r>
              <a:rPr lang="en-US" dirty="0"/>
              <a:t> a couple of years ago</a:t>
            </a:r>
          </a:p>
          <a:p>
            <a:endParaRPr lang="en-US" dirty="0"/>
          </a:p>
          <a:p>
            <a:r>
              <a:rPr lang="en-US" dirty="0"/>
              <a:t>So I first established the bounding box manually according to some </a:t>
            </a:r>
            <a:r>
              <a:rPr lang="en-US" dirty="0" err="1"/>
              <a:t>lat</a:t>
            </a:r>
            <a:r>
              <a:rPr lang="en-US" dirty="0"/>
              <a:t> </a:t>
            </a:r>
            <a:r>
              <a:rPr lang="en-US" dirty="0" err="1"/>
              <a:t>lon</a:t>
            </a:r>
            <a:r>
              <a:rPr lang="en-US" dirty="0"/>
              <a:t> values</a:t>
            </a:r>
          </a:p>
          <a:p>
            <a:r>
              <a:rPr lang="en-US" dirty="0"/>
              <a:t>And the top is the bus stop network and bottom is ped network</a:t>
            </a:r>
          </a:p>
          <a:p>
            <a:endParaRPr lang="en-US" dirty="0"/>
          </a:p>
          <a:p>
            <a:r>
              <a:rPr lang="en-US" dirty="0"/>
              <a:t>I know they aren’t super detailed right now but it actually took a lot of time for this code to run and I swear it will be worth it in the end result</a:t>
            </a:r>
          </a:p>
          <a:p>
            <a:endParaRPr lang="en-US" dirty="0"/>
          </a:p>
          <a:p>
            <a:r>
              <a:rPr lang="en-US" dirty="0"/>
              <a:t>What this package provided was an avenue for me to use my </a:t>
            </a:r>
            <a:r>
              <a:rPr lang="en-US" dirty="0" err="1"/>
              <a:t>gtfs</a:t>
            </a:r>
            <a:r>
              <a:rPr lang="en-US" dirty="0"/>
              <a:t> data combined with census block data of jobs and come up with metrics for job accessibility by transit</a:t>
            </a:r>
          </a:p>
          <a:p>
            <a:endParaRPr lang="en-US" dirty="0"/>
          </a:p>
          <a:p>
            <a:r>
              <a:rPr lang="en-US" dirty="0"/>
              <a:t>So let me give you a run through of what that pipeline looked like.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C83F45-19B3-4398-82BE-C9660E8E1813}" type="slidenum">
              <a:rPr lang="en-US" smtClean="0"/>
              <a:t>8</a:t>
            </a:fld>
            <a:endParaRPr lang="en-US"/>
          </a:p>
        </p:txBody>
      </p:sp>
    </p:spTree>
    <p:extLst>
      <p:ext uri="{BB962C8B-B14F-4D97-AF65-F5344CB8AC3E}">
        <p14:creationId xmlns:p14="http://schemas.microsoft.com/office/powerpoint/2010/main" val="333957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guys are familiar with </a:t>
            </a:r>
            <a:r>
              <a:rPr lang="en-US" dirty="0" err="1"/>
              <a:t>openstreetmap</a:t>
            </a:r>
            <a:r>
              <a:rPr lang="en-US" dirty="0"/>
              <a:t> that is whats going on in the background as that’s what a lot of this package is built off of</a:t>
            </a:r>
          </a:p>
          <a:p>
            <a:endParaRPr lang="en-US" dirty="0"/>
          </a:p>
          <a:p>
            <a:r>
              <a:rPr lang="en-US" dirty="0"/>
              <a:t>So the first image is the sparse transit network not a very attractive picture at all and that’s not the code that’s realy just because of the subpar system</a:t>
            </a:r>
          </a:p>
        </p:txBody>
      </p:sp>
      <p:sp>
        <p:nvSpPr>
          <p:cNvPr id="4" name="Slide Number Placeholder 3"/>
          <p:cNvSpPr>
            <a:spLocks noGrp="1"/>
          </p:cNvSpPr>
          <p:nvPr>
            <p:ph type="sldNum" sz="quarter" idx="5"/>
          </p:nvPr>
        </p:nvSpPr>
        <p:spPr/>
        <p:txBody>
          <a:bodyPr/>
          <a:lstStyle/>
          <a:p>
            <a:fld id="{23C83F45-19B3-4398-82BE-C9660E8E1813}" type="slidenum">
              <a:rPr lang="en-US" smtClean="0"/>
              <a:t>9</a:t>
            </a:fld>
            <a:endParaRPr lang="en-US"/>
          </a:p>
        </p:txBody>
      </p:sp>
    </p:spTree>
    <p:extLst>
      <p:ext uri="{BB962C8B-B14F-4D97-AF65-F5344CB8AC3E}">
        <p14:creationId xmlns:p14="http://schemas.microsoft.com/office/powerpoint/2010/main" val="53675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4933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516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539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641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42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5050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922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71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58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3005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5165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0961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hyperlink" Target="https://creativecommons.org/licenses/by-sa/3.0/" TargetMode="External"/><Relationship Id="rId4" Type="http://schemas.openxmlformats.org/officeDocument/2006/relationships/hyperlink" Target="http://tex.stackexchange.com/questions/292638/writing-google-logo-in-late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swyftcitie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BBFEB9-AEBF-E730-F74C-07C3359D9E5B}"/>
              </a:ext>
            </a:extLst>
          </p:cNvPr>
          <p:cNvPicPr>
            <a:picLocks noChangeAspect="1"/>
          </p:cNvPicPr>
          <p:nvPr/>
        </p:nvPicPr>
        <p:blipFill rotWithShape="1">
          <a:blip r:embed="rId3"/>
          <a:srcRect t="29687"/>
          <a:stretch/>
        </p:blipFill>
        <p:spPr>
          <a:xfrm>
            <a:off x="20" y="0"/>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56E76-1FC7-4507-BE13-FA704D20CBC1}"/>
              </a:ext>
            </a:extLst>
          </p:cNvPr>
          <p:cNvSpPr>
            <a:spLocks noGrp="1"/>
          </p:cNvSpPr>
          <p:nvPr>
            <p:ph type="ctrTitle"/>
          </p:nvPr>
        </p:nvSpPr>
        <p:spPr>
          <a:xfrm>
            <a:off x="854277" y="1475234"/>
            <a:ext cx="3214307" cy="2901694"/>
          </a:xfrm>
        </p:spPr>
        <p:txBody>
          <a:bodyPr anchor="b">
            <a:normAutofit fontScale="90000"/>
          </a:bodyPr>
          <a:lstStyle/>
          <a:p>
            <a:r>
              <a:rPr lang="en-US" sz="3400" dirty="0">
                <a:solidFill>
                  <a:schemeClr val="tx1"/>
                </a:solidFill>
              </a:rPr>
              <a:t>Conditions Assessment and Solution Finding of New Transit Services in the “Bay Town” </a:t>
            </a:r>
          </a:p>
        </p:txBody>
      </p:sp>
      <p:sp>
        <p:nvSpPr>
          <p:cNvPr id="3" name="Subtitle 2">
            <a:extLst>
              <a:ext uri="{FF2B5EF4-FFF2-40B4-BE49-F238E27FC236}">
                <a16:creationId xmlns:a16="http://schemas.microsoft.com/office/drawing/2014/main" id="{388E8A4C-61D2-4293-A820-163F66FF6294}"/>
              </a:ext>
            </a:extLst>
          </p:cNvPr>
          <p:cNvSpPr>
            <a:spLocks noGrp="1"/>
          </p:cNvSpPr>
          <p:nvPr>
            <p:ph type="subTitle" idx="1"/>
          </p:nvPr>
        </p:nvSpPr>
        <p:spPr>
          <a:xfrm>
            <a:off x="858610" y="4608576"/>
            <a:ext cx="3205640" cy="774186"/>
          </a:xfrm>
        </p:spPr>
        <p:txBody>
          <a:bodyPr anchor="t">
            <a:normAutofit/>
          </a:bodyPr>
          <a:lstStyle/>
          <a:p>
            <a:pPr>
              <a:lnSpc>
                <a:spcPct val="100000"/>
              </a:lnSpc>
            </a:pPr>
            <a:r>
              <a:rPr lang="en-US" sz="1100" dirty="0"/>
              <a:t>CIVENG 259 Public Transportation Systems:</a:t>
            </a:r>
          </a:p>
          <a:p>
            <a:pPr>
              <a:lnSpc>
                <a:spcPct val="100000"/>
              </a:lnSpc>
            </a:pPr>
            <a:r>
              <a:rPr lang="en-US" sz="1100" dirty="0"/>
              <a:t>Mihir Thakar</a:t>
            </a:r>
          </a:p>
        </p:txBody>
      </p:sp>
      <p:cxnSp>
        <p:nvCxnSpPr>
          <p:cNvPr id="13"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1773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tree, web&#10;&#10;Description automatically generated">
            <a:extLst>
              <a:ext uri="{FF2B5EF4-FFF2-40B4-BE49-F238E27FC236}">
                <a16:creationId xmlns:a16="http://schemas.microsoft.com/office/drawing/2014/main" id="{93DEBF8C-F3BF-456C-A015-292850773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742" y="198782"/>
            <a:ext cx="9005458" cy="4142510"/>
          </a:xfrm>
          <a:prstGeom prst="rect">
            <a:avLst/>
          </a:prstGeom>
        </p:spPr>
      </p:pic>
      <p:sp>
        <p:nvSpPr>
          <p:cNvPr id="16"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71A700-FBD3-4907-AB28-D592BC629B2B}"/>
              </a:ext>
            </a:extLst>
          </p:cNvPr>
          <p:cNvSpPr>
            <a:spLocks noGrp="1"/>
          </p:cNvSpPr>
          <p:nvPr>
            <p:ph type="ctrTitle"/>
          </p:nvPr>
        </p:nvSpPr>
        <p:spPr>
          <a:xfrm>
            <a:off x="632900" y="4905662"/>
            <a:ext cx="7330353" cy="1541176"/>
          </a:xfrm>
        </p:spPr>
        <p:txBody>
          <a:bodyPr anchor="ctr">
            <a:normAutofit/>
          </a:bodyPr>
          <a:lstStyle/>
          <a:p>
            <a:pPr algn="r"/>
            <a:r>
              <a:rPr lang="en-US" sz="4800" dirty="0">
                <a:solidFill>
                  <a:srgbClr val="FFFFFF"/>
                </a:solidFill>
              </a:rPr>
              <a:t>Pedestrian Network in Bounding Box</a:t>
            </a:r>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73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C71A700-FBD3-4907-AB28-D592BC629B2B}"/>
              </a:ext>
            </a:extLst>
          </p:cNvPr>
          <p:cNvSpPr>
            <a:spLocks noGrp="1"/>
          </p:cNvSpPr>
          <p:nvPr>
            <p:ph type="ctrTitle"/>
          </p:nvPr>
        </p:nvSpPr>
        <p:spPr>
          <a:xfrm>
            <a:off x="632900" y="4905662"/>
            <a:ext cx="7330353" cy="1541176"/>
          </a:xfrm>
        </p:spPr>
        <p:txBody>
          <a:bodyPr anchor="ctr">
            <a:normAutofit/>
          </a:bodyPr>
          <a:lstStyle/>
          <a:p>
            <a:pPr algn="r"/>
            <a:r>
              <a:rPr lang="en-US" sz="4800" dirty="0">
                <a:solidFill>
                  <a:srgbClr val="FFFFFF"/>
                </a:solidFill>
              </a:rPr>
              <a:t>Transit-Pedestrian Network in Bounding Box</a:t>
            </a:r>
          </a:p>
        </p:txBody>
      </p:sp>
      <p:sp>
        <p:nvSpPr>
          <p:cNvPr id="3" name="Subtitle 2">
            <a:extLst>
              <a:ext uri="{FF2B5EF4-FFF2-40B4-BE49-F238E27FC236}">
                <a16:creationId xmlns:a16="http://schemas.microsoft.com/office/drawing/2014/main" id="{1B7C7D09-EF3F-42E4-8D94-382317624BB4}"/>
              </a:ext>
            </a:extLst>
          </p:cNvPr>
          <p:cNvSpPr>
            <a:spLocks noGrp="1"/>
          </p:cNvSpPr>
          <p:nvPr>
            <p:ph type="subTitle" idx="1"/>
          </p:nvPr>
        </p:nvSpPr>
        <p:spPr>
          <a:xfrm>
            <a:off x="8288040" y="4928681"/>
            <a:ext cx="3271059" cy="1495139"/>
          </a:xfrm>
        </p:spPr>
        <p:txBody>
          <a:bodyPr anchor="ctr">
            <a:normAutofit fontScale="77500" lnSpcReduction="20000"/>
          </a:bodyPr>
          <a:lstStyle/>
          <a:p>
            <a:r>
              <a:rPr lang="en-US" sz="1800" dirty="0">
                <a:solidFill>
                  <a:srgbClr val="FFFFFF"/>
                </a:solidFill>
              </a:rPr>
              <a:t>Note*</a:t>
            </a:r>
          </a:p>
          <a:p>
            <a:r>
              <a:rPr lang="en-US" sz="1800" dirty="0">
                <a:solidFill>
                  <a:srgbClr val="FFFFFF"/>
                </a:solidFill>
              </a:rPr>
              <a:t>VTA's major bus arterial routes (in darker red) and transfer locations with the underlying pedestrian network. </a:t>
            </a:r>
          </a:p>
        </p:txBody>
      </p:sp>
      <p:cxnSp>
        <p:nvCxnSpPr>
          <p:cNvPr id="14" name="Straight Connector 1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large crowd of people&#10;&#10;Description automatically generated with medium confidence">
            <a:extLst>
              <a:ext uri="{FF2B5EF4-FFF2-40B4-BE49-F238E27FC236}">
                <a16:creationId xmlns:a16="http://schemas.microsoft.com/office/drawing/2014/main" id="{ECB78E42-D42D-4CA3-A262-C94867B72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776" y="254379"/>
            <a:ext cx="9550994" cy="3974546"/>
          </a:xfrm>
          <a:prstGeom prst="rect">
            <a:avLst/>
          </a:prstGeom>
        </p:spPr>
      </p:pic>
    </p:spTree>
    <p:extLst>
      <p:ext uri="{BB962C8B-B14F-4D97-AF65-F5344CB8AC3E}">
        <p14:creationId xmlns:p14="http://schemas.microsoft.com/office/powerpoint/2010/main" val="9414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6D88379-5C1B-4067-916A-D1FA7B1A4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51498"/>
            <a:ext cx="5000017" cy="3019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C18B4AB-65EC-47B9-9422-C038D97DCEEB}"/>
              </a:ext>
            </a:extLst>
          </p:cNvPr>
          <p:cNvPicPr>
            <a:picLocks noChangeAspect="1"/>
          </p:cNvPicPr>
          <p:nvPr/>
        </p:nvPicPr>
        <p:blipFill>
          <a:blip r:embed="rId4"/>
          <a:stretch>
            <a:fillRect/>
          </a:stretch>
        </p:blipFill>
        <p:spPr>
          <a:xfrm>
            <a:off x="97735" y="3105978"/>
            <a:ext cx="11996530" cy="3752022"/>
          </a:xfrm>
          <a:prstGeom prst="rect">
            <a:avLst/>
          </a:prstGeom>
        </p:spPr>
      </p:pic>
      <p:sp>
        <p:nvSpPr>
          <p:cNvPr id="8" name="TextBox 7">
            <a:extLst>
              <a:ext uri="{FF2B5EF4-FFF2-40B4-BE49-F238E27FC236}">
                <a16:creationId xmlns:a16="http://schemas.microsoft.com/office/drawing/2014/main" id="{45A2FC22-2E32-4898-952E-E09FDD01F42C}"/>
              </a:ext>
            </a:extLst>
          </p:cNvPr>
          <p:cNvSpPr txBox="1"/>
          <p:nvPr/>
        </p:nvSpPr>
        <p:spPr>
          <a:xfrm>
            <a:off x="750404" y="616226"/>
            <a:ext cx="2307272" cy="646331"/>
          </a:xfrm>
          <a:prstGeom prst="rect">
            <a:avLst/>
          </a:prstGeom>
          <a:noFill/>
        </p:spPr>
        <p:txBody>
          <a:bodyPr wrap="square" rtlCol="0">
            <a:spAutoFit/>
          </a:bodyPr>
          <a:lstStyle/>
          <a:p>
            <a:r>
              <a:rPr lang="en-US" dirty="0">
                <a:solidFill>
                  <a:schemeClr val="bg1"/>
                </a:solidFill>
              </a:rPr>
              <a:t>Census Block Groups Visualized</a:t>
            </a:r>
          </a:p>
        </p:txBody>
      </p:sp>
    </p:spTree>
    <p:extLst>
      <p:ext uri="{BB962C8B-B14F-4D97-AF65-F5344CB8AC3E}">
        <p14:creationId xmlns:p14="http://schemas.microsoft.com/office/powerpoint/2010/main" val="407646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E75E1C1-33F3-46BE-9218-E7930B54F0EB}"/>
              </a:ext>
            </a:extLst>
          </p:cNvPr>
          <p:cNvSpPr txBox="1"/>
          <p:nvPr/>
        </p:nvSpPr>
        <p:spPr>
          <a:xfrm>
            <a:off x="152400" y="2546224"/>
            <a:ext cx="4365171" cy="3342747"/>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dirty="0">
                <a:solidFill>
                  <a:srgbClr val="FFFFFF"/>
                </a:solidFill>
              </a:rPr>
              <a:t>Job Accessibility by Transit-Pedestrian Network: </a:t>
            </a:r>
            <a:r>
              <a:rPr lang="en-US" b="1" dirty="0">
                <a:solidFill>
                  <a:srgbClr val="FFFFFF"/>
                </a:solidFill>
              </a:rPr>
              <a:t>15 minutes</a:t>
            </a:r>
          </a:p>
        </p:txBody>
      </p:sp>
      <p:pic>
        <p:nvPicPr>
          <p:cNvPr id="2" name="Picture 1">
            <a:extLst>
              <a:ext uri="{FF2B5EF4-FFF2-40B4-BE49-F238E27FC236}">
                <a16:creationId xmlns:a16="http://schemas.microsoft.com/office/drawing/2014/main" id="{675650F0-CA0F-41FF-873A-51874C404898}"/>
              </a:ext>
            </a:extLst>
          </p:cNvPr>
          <p:cNvPicPr>
            <a:picLocks noChangeAspect="1"/>
          </p:cNvPicPr>
          <p:nvPr/>
        </p:nvPicPr>
        <p:blipFill rotWithShape="1">
          <a:blip r:embed="rId3"/>
          <a:srcRect t="4818" r="-1" b="4198"/>
          <a:stretch/>
        </p:blipFill>
        <p:spPr>
          <a:xfrm>
            <a:off x="4815397" y="124239"/>
            <a:ext cx="7264609" cy="66095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1816125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5650F0-CA0F-41FF-873A-51874C404898}"/>
              </a:ext>
            </a:extLst>
          </p:cNvPr>
          <p:cNvPicPr>
            <a:picLocks noChangeAspect="1"/>
          </p:cNvPicPr>
          <p:nvPr/>
        </p:nvPicPr>
        <p:blipFill>
          <a:blip r:embed="rId2">
            <a:extLst>
              <a:ext uri="{28A0092B-C50C-407E-A947-70E740481C1C}">
                <a14:useLocalDpi xmlns:a14="http://schemas.microsoft.com/office/drawing/2010/main" val="0"/>
              </a:ext>
            </a:extLst>
          </a:blip>
          <a:srcRect t="4509" b="4509"/>
          <a:stretch/>
        </p:blipFill>
        <p:spPr>
          <a:xfrm>
            <a:off x="4815397" y="124239"/>
            <a:ext cx="7264609" cy="66095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A9692C7C-93F9-414E-A1E7-C47410DB5804}"/>
              </a:ext>
            </a:extLst>
          </p:cNvPr>
          <p:cNvSpPr txBox="1"/>
          <p:nvPr/>
        </p:nvSpPr>
        <p:spPr>
          <a:xfrm>
            <a:off x="30725" y="2554069"/>
            <a:ext cx="4784672" cy="646331"/>
          </a:xfrm>
          <a:prstGeom prst="rect">
            <a:avLst/>
          </a:prstGeom>
          <a:noFill/>
        </p:spPr>
        <p:txBody>
          <a:bodyPr wrap="square">
            <a:spAutoFit/>
          </a:bodyPr>
          <a:lstStyle/>
          <a:p>
            <a:pPr>
              <a:spcAft>
                <a:spcPts val="600"/>
              </a:spcAft>
              <a:buFont typeface="Calibri" panose="020F0502020204030204" pitchFamily="34" charset="0"/>
            </a:pPr>
            <a:r>
              <a:rPr lang="en-US" dirty="0">
                <a:solidFill>
                  <a:srgbClr val="FFFFFF"/>
                </a:solidFill>
              </a:rPr>
              <a:t>Job Accessibility by Transit-Pedestrian Network: </a:t>
            </a:r>
            <a:r>
              <a:rPr lang="en-US" b="1" dirty="0">
                <a:solidFill>
                  <a:srgbClr val="FFFFFF"/>
                </a:solidFill>
              </a:rPr>
              <a:t>30 minutes</a:t>
            </a:r>
          </a:p>
        </p:txBody>
      </p:sp>
    </p:spTree>
    <p:extLst>
      <p:ext uri="{BB962C8B-B14F-4D97-AF65-F5344CB8AC3E}">
        <p14:creationId xmlns:p14="http://schemas.microsoft.com/office/powerpoint/2010/main" val="250814787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5650F0-CA0F-41FF-873A-51874C404898}"/>
              </a:ext>
            </a:extLst>
          </p:cNvPr>
          <p:cNvPicPr>
            <a:picLocks noChangeAspect="1"/>
          </p:cNvPicPr>
          <p:nvPr/>
        </p:nvPicPr>
        <p:blipFill>
          <a:blip r:embed="rId3">
            <a:extLst>
              <a:ext uri="{28A0092B-C50C-407E-A947-70E740481C1C}">
                <a14:useLocalDpi xmlns:a14="http://schemas.microsoft.com/office/drawing/2010/main" val="0"/>
              </a:ext>
            </a:extLst>
          </a:blip>
          <a:srcRect t="4509" b="4509"/>
          <a:stretch/>
        </p:blipFill>
        <p:spPr>
          <a:xfrm>
            <a:off x="4815397" y="124239"/>
            <a:ext cx="7264609" cy="66095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85D78EF5-633F-41C2-AE42-F8E2CCD70BDB}"/>
              </a:ext>
            </a:extLst>
          </p:cNvPr>
          <p:cNvSpPr txBox="1"/>
          <p:nvPr/>
        </p:nvSpPr>
        <p:spPr>
          <a:xfrm>
            <a:off x="59242" y="2554069"/>
            <a:ext cx="4420229" cy="646331"/>
          </a:xfrm>
          <a:prstGeom prst="rect">
            <a:avLst/>
          </a:prstGeom>
          <a:noFill/>
        </p:spPr>
        <p:txBody>
          <a:bodyPr wrap="square">
            <a:spAutoFit/>
          </a:bodyPr>
          <a:lstStyle/>
          <a:p>
            <a:pPr>
              <a:spcAft>
                <a:spcPts val="600"/>
              </a:spcAft>
              <a:buFont typeface="Calibri" panose="020F0502020204030204" pitchFamily="34" charset="0"/>
            </a:pPr>
            <a:r>
              <a:rPr lang="en-US" dirty="0">
                <a:solidFill>
                  <a:srgbClr val="FFFFFF"/>
                </a:solidFill>
              </a:rPr>
              <a:t>Job Accessibility by Transit-Pedestrian Network: </a:t>
            </a:r>
            <a:r>
              <a:rPr lang="en-US" b="1" dirty="0">
                <a:solidFill>
                  <a:srgbClr val="FFFFFF"/>
                </a:solidFill>
              </a:rPr>
              <a:t>45 minutes</a:t>
            </a:r>
          </a:p>
        </p:txBody>
      </p:sp>
    </p:spTree>
    <p:extLst>
      <p:ext uri="{BB962C8B-B14F-4D97-AF65-F5344CB8AC3E}">
        <p14:creationId xmlns:p14="http://schemas.microsoft.com/office/powerpoint/2010/main" val="10895983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EB504-B71A-440E-9164-A1E845238085}"/>
              </a:ext>
            </a:extLst>
          </p:cNvPr>
          <p:cNvSpPr>
            <a:spLocks noGrp="1"/>
          </p:cNvSpPr>
          <p:nvPr>
            <p:ph type="title" idx="4294967295"/>
          </p:nvPr>
        </p:nvSpPr>
        <p:spPr>
          <a:xfrm>
            <a:off x="1187355" y="4374204"/>
            <a:ext cx="9818390" cy="1029308"/>
          </a:xfrm>
        </p:spPr>
        <p:txBody>
          <a:bodyPr vert="horz" lIns="91440" tIns="45720" rIns="91440" bIns="45720" rtlCol="0" anchor="b">
            <a:normAutofit/>
          </a:bodyPr>
          <a:lstStyle/>
          <a:p>
            <a:r>
              <a:rPr lang="en-US" sz="6000">
                <a:solidFill>
                  <a:schemeClr val="tx1">
                    <a:lumMod val="85000"/>
                    <a:lumOff val="15000"/>
                  </a:schemeClr>
                </a:solidFill>
              </a:rPr>
              <a:t>Model Development</a:t>
            </a:r>
          </a:p>
        </p:txBody>
      </p:sp>
      <p:pic>
        <p:nvPicPr>
          <p:cNvPr id="8" name="Picture 7">
            <a:extLst>
              <a:ext uri="{FF2B5EF4-FFF2-40B4-BE49-F238E27FC236}">
                <a16:creationId xmlns:a16="http://schemas.microsoft.com/office/drawing/2014/main" id="{90ED4CD1-DB44-475B-ABCA-81282251821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1181633" y="640080"/>
            <a:ext cx="9236573" cy="3494428"/>
          </a:xfrm>
          <a:prstGeom prst="rect">
            <a:avLst/>
          </a:prstGeom>
        </p:spPr>
      </p:pic>
      <p:cxnSp>
        <p:nvCxnSpPr>
          <p:cNvPr id="26" name="Straight Connector 18">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691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medium confidence">
            <a:extLst>
              <a:ext uri="{FF2B5EF4-FFF2-40B4-BE49-F238E27FC236}">
                <a16:creationId xmlns:a16="http://schemas.microsoft.com/office/drawing/2014/main" id="{9FACFDE4-8108-469C-A2F7-B8974013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439" y="-557656"/>
            <a:ext cx="9226247" cy="5374288"/>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B2916FBD-CB9A-404C-B2A0-EA07B0FA7916}"/>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spc="-50">
                <a:solidFill>
                  <a:srgbClr val="FFFFFF"/>
                </a:solidFill>
                <a:latin typeface="+mj-lt"/>
                <a:ea typeface="+mj-ea"/>
                <a:cs typeface="+mj-cs"/>
              </a:rPr>
              <a:t>Weekly Ridership Models</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826014-CC78-4308-9241-84C7D2FFA878}"/>
              </a:ext>
            </a:extLst>
          </p:cNvPr>
          <p:cNvSpPr txBox="1"/>
          <p:nvPr/>
        </p:nvSpPr>
        <p:spPr>
          <a:xfrm>
            <a:off x="8592978" y="5366209"/>
            <a:ext cx="2058448" cy="646331"/>
          </a:xfrm>
          <a:prstGeom prst="rect">
            <a:avLst/>
          </a:prstGeom>
          <a:noFill/>
        </p:spPr>
        <p:txBody>
          <a:bodyPr wrap="square" rtlCol="0">
            <a:spAutoFit/>
          </a:bodyPr>
          <a:lstStyle/>
          <a:p>
            <a:r>
              <a:rPr lang="en-US" dirty="0">
                <a:solidFill>
                  <a:schemeClr val="bg1"/>
                </a:solidFill>
              </a:rPr>
              <a:t>Least Squares Model</a:t>
            </a:r>
          </a:p>
        </p:txBody>
      </p:sp>
    </p:spTree>
    <p:extLst>
      <p:ext uri="{BB962C8B-B14F-4D97-AF65-F5344CB8AC3E}">
        <p14:creationId xmlns:p14="http://schemas.microsoft.com/office/powerpoint/2010/main" val="2012262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88B2EF8E-18D4-4084-A305-B242ABA5A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08"/>
            <a:ext cx="12192000" cy="6502400"/>
          </a:xfrm>
          <a:prstGeom prst="rect">
            <a:avLst/>
          </a:prstGeom>
        </p:spPr>
      </p:pic>
    </p:spTree>
    <p:extLst>
      <p:ext uri="{BB962C8B-B14F-4D97-AF65-F5344CB8AC3E}">
        <p14:creationId xmlns:p14="http://schemas.microsoft.com/office/powerpoint/2010/main" val="218287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FACFDE4-8108-469C-A2F7-B8974013FB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87474" y="-2212948"/>
            <a:ext cx="11595401" cy="6763985"/>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B2916FBD-CB9A-404C-B2A0-EA07B0FA7916}"/>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spc="-50">
                <a:solidFill>
                  <a:srgbClr val="FFFFFF"/>
                </a:solidFill>
                <a:latin typeface="+mj-lt"/>
                <a:ea typeface="+mj-ea"/>
                <a:cs typeface="+mj-cs"/>
              </a:rPr>
              <a:t>Weekly Ridership Models</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826014-CC78-4308-9241-84C7D2FFA878}"/>
              </a:ext>
            </a:extLst>
          </p:cNvPr>
          <p:cNvSpPr txBox="1"/>
          <p:nvPr/>
        </p:nvSpPr>
        <p:spPr>
          <a:xfrm>
            <a:off x="8592978" y="5366209"/>
            <a:ext cx="2058448" cy="646331"/>
          </a:xfrm>
          <a:prstGeom prst="rect">
            <a:avLst/>
          </a:prstGeom>
          <a:noFill/>
        </p:spPr>
        <p:txBody>
          <a:bodyPr wrap="square" rtlCol="0">
            <a:spAutoFit/>
          </a:bodyPr>
          <a:lstStyle/>
          <a:p>
            <a:r>
              <a:rPr lang="en-US" dirty="0">
                <a:solidFill>
                  <a:schemeClr val="bg1"/>
                </a:solidFill>
              </a:rPr>
              <a:t>Negative Binomial Model</a:t>
            </a:r>
          </a:p>
        </p:txBody>
      </p:sp>
    </p:spTree>
    <p:extLst>
      <p:ext uri="{BB962C8B-B14F-4D97-AF65-F5344CB8AC3E}">
        <p14:creationId xmlns:p14="http://schemas.microsoft.com/office/powerpoint/2010/main" val="33778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18D2-F0CA-43A4-9863-E90B105C076A}"/>
              </a:ext>
            </a:extLst>
          </p:cNvPr>
          <p:cNvSpPr>
            <a:spLocks noGrp="1"/>
          </p:cNvSpPr>
          <p:nvPr>
            <p:ph type="title"/>
          </p:nvPr>
        </p:nvSpPr>
        <p:spPr>
          <a:xfrm>
            <a:off x="468368" y="305990"/>
            <a:ext cx="3517567" cy="506809"/>
          </a:xfrm>
        </p:spPr>
        <p:txBody>
          <a:bodyPr>
            <a:normAutofit fontScale="90000"/>
          </a:bodyPr>
          <a:lstStyle/>
          <a:p>
            <a:r>
              <a:rPr lang="en-US" dirty="0"/>
              <a:t>Context</a:t>
            </a:r>
          </a:p>
        </p:txBody>
      </p:sp>
      <p:pic>
        <p:nvPicPr>
          <p:cNvPr id="6" name="Content Placeholder 5" descr="Logo&#10;&#10;Description automatically generated">
            <a:extLst>
              <a:ext uri="{FF2B5EF4-FFF2-40B4-BE49-F238E27FC236}">
                <a16:creationId xmlns:a16="http://schemas.microsoft.com/office/drawing/2014/main" id="{0DE114B6-FA16-4765-89ED-1D7B2663B73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97572" y="139331"/>
            <a:ext cx="2550357" cy="862620"/>
          </a:xfrm>
        </p:spPr>
      </p:pic>
      <p:sp>
        <p:nvSpPr>
          <p:cNvPr id="4" name="Text Placeholder 3">
            <a:extLst>
              <a:ext uri="{FF2B5EF4-FFF2-40B4-BE49-F238E27FC236}">
                <a16:creationId xmlns:a16="http://schemas.microsoft.com/office/drawing/2014/main" id="{A77AFB95-8DEC-4CB3-AF77-03C1C7DF0460}"/>
              </a:ext>
            </a:extLst>
          </p:cNvPr>
          <p:cNvSpPr>
            <a:spLocks noGrp="1"/>
          </p:cNvSpPr>
          <p:nvPr>
            <p:ph type="body" sz="half" idx="2"/>
          </p:nvPr>
        </p:nvSpPr>
        <p:spPr>
          <a:xfrm>
            <a:off x="643464" y="1001950"/>
            <a:ext cx="3765249" cy="5105606"/>
          </a:xfrm>
        </p:spPr>
        <p:txBody>
          <a:bodyPr>
            <a:normAutofit fontScale="92500"/>
          </a:bodyPr>
          <a:lstStyle/>
          <a:p>
            <a:pPr marL="285750" indent="-285750">
              <a:buFont typeface="Arial" panose="020B0604020202020204" pitchFamily="34" charset="0"/>
              <a:buChar char="•"/>
            </a:pPr>
            <a:r>
              <a:rPr lang="en-US" dirty="0"/>
              <a:t>Startup Company: Swyft Cities</a:t>
            </a:r>
          </a:p>
          <a:p>
            <a:pPr marL="285750" indent="-285750">
              <a:buFont typeface="Arial" panose="020B0604020202020204" pitchFamily="34" charset="0"/>
              <a:buChar char="•"/>
            </a:pPr>
            <a:r>
              <a:rPr lang="en-US" dirty="0"/>
              <a:t>Spun out of Google by Former Head of Transportation Planning: Jeral Poskey </a:t>
            </a:r>
          </a:p>
          <a:p>
            <a:pPr marL="285750" indent="-285750">
              <a:buFont typeface="Arial" panose="020B0604020202020204" pitchFamily="34" charset="0"/>
              <a:buChar char="•"/>
            </a:pPr>
            <a:r>
              <a:rPr lang="en-US" dirty="0"/>
              <a:t>Pre-pandemic: Google-Centric transit system </a:t>
            </a:r>
          </a:p>
          <a:p>
            <a:pPr marL="285750" indent="-285750">
              <a:buFont typeface="Arial" panose="020B0604020202020204" pitchFamily="34" charset="0"/>
              <a:buChar char="•"/>
            </a:pPr>
            <a:r>
              <a:rPr lang="en-US" dirty="0"/>
              <a:t>Sustainability and Real Estate initiative</a:t>
            </a:r>
          </a:p>
          <a:p>
            <a:pPr marL="285750" indent="-285750">
              <a:buFont typeface="Arial" panose="020B0604020202020204" pitchFamily="34" charset="0"/>
              <a:buChar char="•"/>
            </a:pPr>
            <a:r>
              <a:rPr lang="en-US" dirty="0"/>
              <a:t>Pandemic scrapped Google Campus only plans</a:t>
            </a:r>
          </a:p>
          <a:p>
            <a:pPr marL="285750" indent="-285750">
              <a:buFont typeface="Arial" panose="020B0604020202020204" pitchFamily="34" charset="0"/>
              <a:buChar char="•"/>
            </a:pPr>
            <a:r>
              <a:rPr lang="en-US" dirty="0"/>
              <a:t>Addressing the “Transit Desert” of the Bay Area (Highlighted area above 101 and surrounded by 85 and 880 on the right)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54210D92-8B8F-468D-B6AE-9F1B52C66147}"/>
              </a:ext>
            </a:extLst>
          </p:cNvPr>
          <p:cNvSpPr txBox="1"/>
          <p:nvPr/>
        </p:nvSpPr>
        <p:spPr>
          <a:xfrm>
            <a:off x="9397571" y="1113718"/>
            <a:ext cx="2550358" cy="369332"/>
          </a:xfrm>
          <a:prstGeom prst="rect">
            <a:avLst/>
          </a:prstGeom>
          <a:noFill/>
        </p:spPr>
        <p:txBody>
          <a:bodyPr wrap="square" rtlCol="0">
            <a:spAutoFit/>
          </a:bodyPr>
          <a:lstStyle/>
          <a:p>
            <a:r>
              <a:rPr lang="en-US" sz="900">
                <a:hlinkClick r:id="rId4" tooltip="http://tex.stackexchange.com/questions/292638/writing-google-logo-in-latex"/>
              </a:rPr>
              <a:t>This Photo</a:t>
            </a:r>
            <a:r>
              <a:rPr lang="en-US" sz="900"/>
              <a:t> by Unknown Author is licensed under </a:t>
            </a:r>
            <a:r>
              <a:rPr lang="en-US" sz="900">
                <a:hlinkClick r:id="rId5" tooltip="https://creativecommons.org/licenses/by-sa/3.0/"/>
              </a:rPr>
              <a:t>CC BY-SA</a:t>
            </a:r>
            <a:endParaRPr lang="en-US" sz="900"/>
          </a:p>
        </p:txBody>
      </p:sp>
      <p:pic>
        <p:nvPicPr>
          <p:cNvPr id="10" name="Picture 9" descr="Map&#10;&#10;Description automatically generated">
            <a:extLst>
              <a:ext uri="{FF2B5EF4-FFF2-40B4-BE49-F238E27FC236}">
                <a16:creationId xmlns:a16="http://schemas.microsoft.com/office/drawing/2014/main" id="{AF220AA4-0E04-45C7-8711-7AAF9CCA73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1781" y="1992524"/>
            <a:ext cx="6332729" cy="4115032"/>
          </a:xfrm>
          <a:prstGeom prst="rect">
            <a:avLst/>
          </a:prstGeom>
        </p:spPr>
      </p:pic>
    </p:spTree>
    <p:extLst>
      <p:ext uri="{BB962C8B-B14F-4D97-AF65-F5344CB8AC3E}">
        <p14:creationId xmlns:p14="http://schemas.microsoft.com/office/powerpoint/2010/main" val="287393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FACFDE4-8108-469C-A2F7-B8974013FB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6600" y="-2343800"/>
            <a:ext cx="12210395" cy="7115947"/>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B2916FBD-CB9A-404C-B2A0-EA07B0FA7916}"/>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spc="-50">
                <a:solidFill>
                  <a:srgbClr val="FFFFFF"/>
                </a:solidFill>
                <a:latin typeface="+mj-lt"/>
                <a:ea typeface="+mj-ea"/>
                <a:cs typeface="+mj-cs"/>
              </a:rPr>
              <a:t>Weekly Ridership Models</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826014-CC78-4308-9241-84C7D2FFA878}"/>
              </a:ext>
            </a:extLst>
          </p:cNvPr>
          <p:cNvSpPr txBox="1"/>
          <p:nvPr/>
        </p:nvSpPr>
        <p:spPr>
          <a:xfrm>
            <a:off x="8592978" y="5366209"/>
            <a:ext cx="2058448" cy="369332"/>
          </a:xfrm>
          <a:prstGeom prst="rect">
            <a:avLst/>
          </a:prstGeom>
          <a:noFill/>
        </p:spPr>
        <p:txBody>
          <a:bodyPr wrap="square" rtlCol="0">
            <a:spAutoFit/>
          </a:bodyPr>
          <a:lstStyle/>
          <a:p>
            <a:r>
              <a:rPr lang="en-US" dirty="0">
                <a:solidFill>
                  <a:schemeClr val="bg1"/>
                </a:solidFill>
              </a:rPr>
              <a:t>Poisson Model</a:t>
            </a:r>
          </a:p>
        </p:txBody>
      </p:sp>
    </p:spTree>
    <p:extLst>
      <p:ext uri="{BB962C8B-B14F-4D97-AF65-F5344CB8AC3E}">
        <p14:creationId xmlns:p14="http://schemas.microsoft.com/office/powerpoint/2010/main" val="2163599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FD1502-0B39-40D5-A672-8EFE7C9CC19F}"/>
              </a:ext>
            </a:extLst>
          </p:cNvPr>
          <p:cNvSpPr>
            <a:spLocks noGrp="1"/>
          </p:cNvSpPr>
          <p:nvPr>
            <p:ph type="title"/>
          </p:nvPr>
        </p:nvSpPr>
        <p:spPr>
          <a:xfrm>
            <a:off x="492370" y="516835"/>
            <a:ext cx="3084844" cy="5772840"/>
          </a:xfrm>
        </p:spPr>
        <p:txBody>
          <a:bodyPr anchor="ctr">
            <a:normAutofit/>
          </a:bodyPr>
          <a:lstStyle/>
          <a:p>
            <a:r>
              <a:rPr lang="en-US" sz="2500">
                <a:solidFill>
                  <a:schemeClr val="bg1"/>
                </a:solidFill>
              </a:rPr>
              <a:t>Next Steps &amp; Recommendations	</a:t>
            </a:r>
          </a:p>
        </p:txBody>
      </p:sp>
      <p:graphicFrame>
        <p:nvGraphicFramePr>
          <p:cNvPr id="5" name="Content Placeholder 2">
            <a:extLst>
              <a:ext uri="{FF2B5EF4-FFF2-40B4-BE49-F238E27FC236}">
                <a16:creationId xmlns:a16="http://schemas.microsoft.com/office/drawing/2014/main" id="{FB7C0E23-9928-772A-90EA-A318857E43B0}"/>
              </a:ext>
            </a:extLst>
          </p:cNvPr>
          <p:cNvGraphicFramePr>
            <a:graphicFrameLocks noGrp="1"/>
          </p:cNvGraphicFramePr>
          <p:nvPr>
            <p:ph idx="1"/>
            <p:extLst>
              <p:ext uri="{D42A27DB-BD31-4B8C-83A1-F6EECF244321}">
                <p14:modId xmlns:p14="http://schemas.microsoft.com/office/powerpoint/2010/main" val="336295881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052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Close up image of hands applauding">
            <a:extLst>
              <a:ext uri="{FF2B5EF4-FFF2-40B4-BE49-F238E27FC236}">
                <a16:creationId xmlns:a16="http://schemas.microsoft.com/office/drawing/2014/main" id="{CF1D8E7B-ABE8-88AF-029C-F95F3C3F4612}"/>
              </a:ext>
            </a:extLst>
          </p:cNvPr>
          <p:cNvPicPr>
            <a:picLocks noChangeAspect="1"/>
          </p:cNvPicPr>
          <p:nvPr/>
        </p:nvPicPr>
        <p:blipFill rotWithShape="1">
          <a:blip r:embed="rId2">
            <a:alphaModFix amt="35000"/>
          </a:blip>
          <a:srcRect t="596" b="15134"/>
          <a:stretch/>
        </p:blipFill>
        <p:spPr>
          <a:xfrm>
            <a:off x="20" y="10"/>
            <a:ext cx="12191980" cy="6857990"/>
          </a:xfrm>
          <a:prstGeom prst="rect">
            <a:avLst/>
          </a:prstGeom>
        </p:spPr>
      </p:pic>
      <p:sp>
        <p:nvSpPr>
          <p:cNvPr id="2" name="Title 1">
            <a:extLst>
              <a:ext uri="{FF2B5EF4-FFF2-40B4-BE49-F238E27FC236}">
                <a16:creationId xmlns:a16="http://schemas.microsoft.com/office/drawing/2014/main" id="{FCA00792-D67B-496B-AB06-C88B1B83733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Thank you for listening!</a:t>
            </a:r>
          </a:p>
        </p:txBody>
      </p:sp>
      <p:cxnSp>
        <p:nvCxnSpPr>
          <p:cNvPr id="22"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12279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C7D7-B4AE-4F14-B6B0-C17C9A2CF834}"/>
              </a:ext>
            </a:extLst>
          </p:cNvPr>
          <p:cNvSpPr>
            <a:spLocks noGrp="1"/>
          </p:cNvSpPr>
          <p:nvPr>
            <p:ph type="title"/>
          </p:nvPr>
        </p:nvSpPr>
        <p:spPr>
          <a:xfrm>
            <a:off x="218924" y="190392"/>
            <a:ext cx="3517567" cy="772996"/>
          </a:xfrm>
        </p:spPr>
        <p:txBody>
          <a:bodyPr/>
          <a:lstStyle/>
          <a:p>
            <a:r>
              <a:rPr lang="en-US" dirty="0"/>
              <a:t>Swyft Cities Idea</a:t>
            </a:r>
          </a:p>
        </p:txBody>
      </p:sp>
      <p:sp>
        <p:nvSpPr>
          <p:cNvPr id="3" name="Content Placeholder 2">
            <a:extLst>
              <a:ext uri="{FF2B5EF4-FFF2-40B4-BE49-F238E27FC236}">
                <a16:creationId xmlns:a16="http://schemas.microsoft.com/office/drawing/2014/main" id="{39131A83-2E61-463D-9164-1208EFFAAE47}"/>
              </a:ext>
            </a:extLst>
          </p:cNvPr>
          <p:cNvSpPr>
            <a:spLocks noGrp="1"/>
          </p:cNvSpPr>
          <p:nvPr>
            <p:ph idx="1"/>
          </p:nvPr>
        </p:nvSpPr>
        <p:spPr>
          <a:xfrm>
            <a:off x="5491339" y="190392"/>
            <a:ext cx="5928344" cy="5294757"/>
          </a:xfrm>
        </p:spPr>
        <p:txBody>
          <a:bodyPr/>
          <a:lstStyle/>
          <a:p>
            <a:pPr marL="285750" indent="-285750">
              <a:buFont typeface="Arial" panose="020B0604020202020204" pitchFamily="34" charset="0"/>
              <a:buChar char="•"/>
            </a:pPr>
            <a:r>
              <a:rPr lang="en-US" dirty="0">
                <a:solidFill>
                  <a:schemeClr val="tx1"/>
                </a:solidFill>
              </a:rPr>
              <a:t>How?</a:t>
            </a:r>
          </a:p>
          <a:p>
            <a:pPr marL="285750" indent="-285750">
              <a:buFont typeface="Arial" panose="020B0604020202020204" pitchFamily="34" charset="0"/>
              <a:buChar char="•"/>
            </a:pPr>
            <a:r>
              <a:rPr lang="en-US" b="1" dirty="0">
                <a:solidFill>
                  <a:schemeClr val="tx1"/>
                </a:solidFill>
              </a:rPr>
              <a:t>Cable Car System</a:t>
            </a:r>
          </a:p>
          <a:p>
            <a:pPr marL="742950" lvl="1" indent="-285750">
              <a:buFont typeface="Arial" panose="020B0604020202020204" pitchFamily="34" charset="0"/>
              <a:buChar char="•"/>
            </a:pPr>
            <a:r>
              <a:rPr lang="en-US" dirty="0">
                <a:solidFill>
                  <a:schemeClr val="tx1"/>
                </a:solidFill>
              </a:rPr>
              <a:t>Sustainable</a:t>
            </a:r>
          </a:p>
          <a:p>
            <a:pPr marL="742950" lvl="1" indent="-285750">
              <a:buFont typeface="Arial" panose="020B0604020202020204" pitchFamily="34" charset="0"/>
              <a:buChar char="•"/>
            </a:pPr>
            <a:r>
              <a:rPr lang="en-US" dirty="0">
                <a:solidFill>
                  <a:schemeClr val="tx1"/>
                </a:solidFill>
              </a:rPr>
              <a:t>Last/First Mile connector</a:t>
            </a:r>
          </a:p>
          <a:p>
            <a:pPr marL="742950" lvl="1" indent="-285750">
              <a:buFont typeface="Arial" panose="020B0604020202020204" pitchFamily="34" charset="0"/>
              <a:buChar char="•"/>
            </a:pPr>
            <a:r>
              <a:rPr lang="en-US" dirty="0">
                <a:solidFill>
                  <a:schemeClr val="tx1"/>
                </a:solidFill>
              </a:rPr>
              <a:t>Uncongested Mobility</a:t>
            </a:r>
          </a:p>
          <a:p>
            <a:pPr marL="742950" lvl="1" indent="-285750">
              <a:buFont typeface="Arial" panose="020B0604020202020204" pitchFamily="34" charset="0"/>
              <a:buChar char="•"/>
            </a:pPr>
            <a:endParaRPr lang="en-US" dirty="0">
              <a:solidFill>
                <a:schemeClr val="tx1"/>
              </a:solidFill>
            </a:endParaRPr>
          </a:p>
          <a:p>
            <a:pPr marL="742950" lvl="1" indent="-285750">
              <a:buFont typeface="Arial" panose="020B0604020202020204" pitchFamily="34" charset="0"/>
              <a:buChar char="•"/>
            </a:pPr>
            <a:r>
              <a:rPr lang="en-US" dirty="0">
                <a:solidFill>
                  <a:schemeClr val="bg1"/>
                </a:solidFill>
              </a:rPr>
              <a:t>Uncongested Mobility</a:t>
            </a:r>
          </a:p>
          <a:p>
            <a:endParaRPr lang="en-US" dirty="0"/>
          </a:p>
        </p:txBody>
      </p:sp>
      <p:sp>
        <p:nvSpPr>
          <p:cNvPr id="4" name="Text Placeholder 3">
            <a:extLst>
              <a:ext uri="{FF2B5EF4-FFF2-40B4-BE49-F238E27FC236}">
                <a16:creationId xmlns:a16="http://schemas.microsoft.com/office/drawing/2014/main" id="{60FC96FE-E842-4B42-A63F-512093BD23DF}"/>
              </a:ext>
            </a:extLst>
          </p:cNvPr>
          <p:cNvSpPr>
            <a:spLocks noGrp="1"/>
          </p:cNvSpPr>
          <p:nvPr>
            <p:ph type="body" sz="half" idx="2"/>
          </p:nvPr>
        </p:nvSpPr>
        <p:spPr>
          <a:xfrm>
            <a:off x="406700" y="1075457"/>
            <a:ext cx="3517567" cy="5178386"/>
          </a:xfrm>
        </p:spPr>
        <p:txBody>
          <a:bodyPr>
            <a:normAutofit/>
          </a:bodyPr>
          <a:lstStyle/>
          <a:p>
            <a:pPr marL="285750" indent="-285750">
              <a:buFont typeface="Arial" panose="020B0604020202020204" pitchFamily="34" charset="0"/>
              <a:buChar char="•"/>
            </a:pPr>
            <a:r>
              <a:rPr lang="en-US" dirty="0"/>
              <a:t>Reduce costs, and increase revenue for</a:t>
            </a:r>
          </a:p>
          <a:p>
            <a:pPr marL="742950" lvl="1" indent="-285750">
              <a:buFont typeface="Arial" panose="020B0604020202020204" pitchFamily="34" charset="0"/>
              <a:buChar char="•"/>
            </a:pPr>
            <a:r>
              <a:rPr lang="en-US" dirty="0">
                <a:solidFill>
                  <a:schemeClr val="bg1"/>
                </a:solidFill>
              </a:rPr>
              <a:t>Real Estate Developments</a:t>
            </a:r>
          </a:p>
          <a:p>
            <a:pPr marL="742950" lvl="1" indent="-285750">
              <a:buFont typeface="Arial" panose="020B0604020202020204" pitchFamily="34" charset="0"/>
              <a:buChar char="•"/>
            </a:pPr>
            <a:r>
              <a:rPr lang="en-US" dirty="0">
                <a:solidFill>
                  <a:schemeClr val="bg1"/>
                </a:solidFill>
              </a:rPr>
              <a:t>Airports</a:t>
            </a:r>
          </a:p>
          <a:p>
            <a:pPr marL="742950" lvl="1" indent="-285750">
              <a:buFont typeface="Arial" panose="020B0604020202020204" pitchFamily="34" charset="0"/>
              <a:buChar char="•"/>
            </a:pPr>
            <a:r>
              <a:rPr lang="en-US" dirty="0">
                <a:solidFill>
                  <a:schemeClr val="bg1"/>
                </a:solidFill>
              </a:rPr>
              <a:t>Universities</a:t>
            </a:r>
          </a:p>
          <a:p>
            <a:pPr marL="742950" lvl="1" indent="-285750">
              <a:buFont typeface="Arial" panose="020B0604020202020204" pitchFamily="34" charset="0"/>
              <a:buChar char="•"/>
            </a:pPr>
            <a:r>
              <a:rPr lang="en-US" dirty="0">
                <a:solidFill>
                  <a:schemeClr val="bg1"/>
                </a:solidFill>
              </a:rPr>
              <a:t>Tourism Destinations</a:t>
            </a:r>
          </a:p>
          <a:p>
            <a:pPr lvl="1"/>
            <a:endParaRPr lang="en-US" dirty="0">
              <a:solidFill>
                <a:schemeClr val="bg1"/>
              </a:solidFill>
            </a:endParaRPr>
          </a:p>
          <a:p>
            <a:pPr marL="285750" indent="-285750">
              <a:buFont typeface="Arial" panose="020B0604020202020204" pitchFamily="34" charset="0"/>
              <a:buChar char="•"/>
            </a:pPr>
            <a:r>
              <a:rPr lang="en-US" dirty="0">
                <a:solidFill>
                  <a:schemeClr val="bg1"/>
                </a:solidFill>
              </a:rPr>
              <a:t>Reduce Parking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Avoid Roadway congestion</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Connect residential housing developments and CBD’s</a:t>
            </a:r>
          </a:p>
          <a:p>
            <a:pPr marL="285750" indent="-285750">
              <a:buFont typeface="Arial" panose="020B0604020202020204" pitchFamily="34" charset="0"/>
              <a:buChar char="•"/>
            </a:pPr>
            <a:endParaRPr lang="en-US" dirty="0">
              <a:solidFill>
                <a:schemeClr val="bg1"/>
              </a:solidFill>
            </a:endParaRPr>
          </a:p>
        </p:txBody>
      </p:sp>
      <p:pic>
        <p:nvPicPr>
          <p:cNvPr id="6" name="Picture 5">
            <a:extLst>
              <a:ext uri="{FF2B5EF4-FFF2-40B4-BE49-F238E27FC236}">
                <a16:creationId xmlns:a16="http://schemas.microsoft.com/office/drawing/2014/main" id="{08C3EDCF-DED5-430D-B204-9227000850F7}"/>
              </a:ext>
            </a:extLst>
          </p:cNvPr>
          <p:cNvPicPr>
            <a:picLocks noChangeAspect="1"/>
          </p:cNvPicPr>
          <p:nvPr/>
        </p:nvPicPr>
        <p:blipFill>
          <a:blip r:embed="rId3"/>
          <a:stretch>
            <a:fillRect/>
          </a:stretch>
        </p:blipFill>
        <p:spPr>
          <a:xfrm>
            <a:off x="4757087" y="2281936"/>
            <a:ext cx="7028213" cy="3971907"/>
          </a:xfrm>
          <a:prstGeom prst="rect">
            <a:avLst/>
          </a:prstGeom>
        </p:spPr>
      </p:pic>
      <p:sp>
        <p:nvSpPr>
          <p:cNvPr id="7" name="TextBox 6">
            <a:extLst>
              <a:ext uri="{FF2B5EF4-FFF2-40B4-BE49-F238E27FC236}">
                <a16:creationId xmlns:a16="http://schemas.microsoft.com/office/drawing/2014/main" id="{9F68A92B-64A3-4F59-BFC8-160EF0DF1CE9}"/>
              </a:ext>
            </a:extLst>
          </p:cNvPr>
          <p:cNvSpPr txBox="1"/>
          <p:nvPr/>
        </p:nvSpPr>
        <p:spPr>
          <a:xfrm>
            <a:off x="5114110" y="6344442"/>
            <a:ext cx="3157083" cy="646331"/>
          </a:xfrm>
          <a:prstGeom prst="rect">
            <a:avLst/>
          </a:prstGeom>
          <a:noFill/>
        </p:spPr>
        <p:txBody>
          <a:bodyPr wrap="none" rtlCol="0">
            <a:spAutoFit/>
          </a:bodyPr>
          <a:lstStyle/>
          <a:p>
            <a:r>
              <a:rPr lang="en-US" dirty="0">
                <a:hlinkClick r:id="rId4"/>
              </a:rPr>
              <a:t>https://www.swyftcities.com</a:t>
            </a:r>
            <a:r>
              <a:rPr lang="en-US" dirty="0"/>
              <a:t> </a:t>
            </a:r>
          </a:p>
          <a:p>
            <a:endParaRPr lang="en-US" dirty="0"/>
          </a:p>
        </p:txBody>
      </p:sp>
    </p:spTree>
    <p:extLst>
      <p:ext uri="{BB962C8B-B14F-4D97-AF65-F5344CB8AC3E}">
        <p14:creationId xmlns:p14="http://schemas.microsoft.com/office/powerpoint/2010/main" val="303496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4008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7394D-18E5-416D-A7DD-3B60DC7C1D37}"/>
              </a:ext>
            </a:extLst>
          </p:cNvPr>
          <p:cNvSpPr>
            <a:spLocks noGrp="1"/>
          </p:cNvSpPr>
          <p:nvPr>
            <p:ph type="title"/>
          </p:nvPr>
        </p:nvSpPr>
        <p:spPr>
          <a:xfrm>
            <a:off x="6312180" y="0"/>
            <a:ext cx="5063458" cy="1560716"/>
          </a:xfrm>
        </p:spPr>
        <p:txBody>
          <a:bodyPr vert="horz" lIns="91440" tIns="45720" rIns="91440" bIns="45720" rtlCol="0" anchor="b">
            <a:normAutofit/>
          </a:bodyPr>
          <a:lstStyle/>
          <a:p>
            <a:r>
              <a:rPr lang="en-US" sz="4800">
                <a:solidFill>
                  <a:schemeClr val="tx1">
                    <a:lumMod val="75000"/>
                    <a:lumOff val="25000"/>
                  </a:schemeClr>
                </a:solidFill>
              </a:rPr>
              <a:t>Cable Car Concept</a:t>
            </a:r>
            <a:endParaRPr lang="en-US" sz="4800" dirty="0">
              <a:solidFill>
                <a:schemeClr val="tx1">
                  <a:lumMod val="75000"/>
                  <a:lumOff val="25000"/>
                </a:schemeClr>
              </a:solidFill>
            </a:endParaRPr>
          </a:p>
        </p:txBody>
      </p:sp>
      <p:sp>
        <p:nvSpPr>
          <p:cNvPr id="18" name="Rectangle 17">
            <a:extLst>
              <a:ext uri="{FF2B5EF4-FFF2-40B4-BE49-F238E27FC236}">
                <a16:creationId xmlns:a16="http://schemas.microsoft.com/office/drawing/2014/main" id="{8A330AB8-A767-46C8-ABEF-2477854EF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21058"/>
          </a:xfrm>
          <a:prstGeom prst="rect">
            <a:avLst/>
          </a:prstGeom>
          <a:solidFill>
            <a:srgbClr val="DA83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E95B7D-2F8B-47FB-934E-DEC691D9C053}"/>
              </a:ext>
            </a:extLst>
          </p:cNvPr>
          <p:cNvPicPr>
            <a:picLocks noChangeAspect="1"/>
          </p:cNvPicPr>
          <p:nvPr/>
        </p:nvPicPr>
        <p:blipFill>
          <a:blip r:embed="rId3"/>
          <a:stretch>
            <a:fillRect/>
          </a:stretch>
        </p:blipFill>
        <p:spPr>
          <a:xfrm>
            <a:off x="1048722" y="-33334"/>
            <a:ext cx="4277523" cy="4021058"/>
          </a:xfrm>
          <a:prstGeom prst="rect">
            <a:avLst/>
          </a:prstGeom>
        </p:spPr>
      </p:pic>
      <p:sp>
        <p:nvSpPr>
          <p:cNvPr id="20" name="Rectangle 19">
            <a:extLst>
              <a:ext uri="{FF2B5EF4-FFF2-40B4-BE49-F238E27FC236}">
                <a16:creationId xmlns:a16="http://schemas.microsoft.com/office/drawing/2014/main" id="{88E62604-C40E-4D56-9D66-FD94B0CA4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prstGeom prst="rect">
            <a:avLst/>
          </a:prstGeom>
          <a:solidFill>
            <a:srgbClr val="DA83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arameters of Cable Car&#10;&#10;">
            <a:extLst>
              <a:ext uri="{FF2B5EF4-FFF2-40B4-BE49-F238E27FC236}">
                <a16:creationId xmlns:a16="http://schemas.microsoft.com/office/drawing/2014/main" id="{8524F40D-C6DA-4D40-B663-067069C9537D}"/>
              </a:ext>
            </a:extLst>
          </p:cNvPr>
          <p:cNvPicPr>
            <a:picLocks noGrp="1" noChangeAspect="1"/>
          </p:cNvPicPr>
          <p:nvPr>
            <p:ph idx="1"/>
          </p:nvPr>
        </p:nvPicPr>
        <p:blipFill>
          <a:blip r:embed="rId4"/>
          <a:stretch>
            <a:fillRect/>
          </a:stretch>
        </p:blipFill>
        <p:spPr>
          <a:xfrm>
            <a:off x="889553" y="4680765"/>
            <a:ext cx="4532244" cy="1940225"/>
          </a:xfrm>
          <a:prstGeom prst="rect">
            <a:avLst/>
          </a:prstGeom>
        </p:spPr>
      </p:pic>
      <p:sp>
        <p:nvSpPr>
          <p:cNvPr id="4" name="Text Placeholder 3">
            <a:extLst>
              <a:ext uri="{FF2B5EF4-FFF2-40B4-BE49-F238E27FC236}">
                <a16:creationId xmlns:a16="http://schemas.microsoft.com/office/drawing/2014/main" id="{CDC03DC3-5E62-4ADD-BA9F-6B008858A421}"/>
              </a:ext>
            </a:extLst>
          </p:cNvPr>
          <p:cNvSpPr>
            <a:spLocks noGrp="1"/>
          </p:cNvSpPr>
          <p:nvPr>
            <p:ph type="body" sz="half" idx="2"/>
          </p:nvPr>
        </p:nvSpPr>
        <p:spPr>
          <a:xfrm>
            <a:off x="6138863" y="2066926"/>
            <a:ext cx="5495925" cy="4367208"/>
          </a:xfrm>
        </p:spPr>
        <p:txBody>
          <a:bodyPr vert="horz" lIns="0" tIns="45720" rIns="0" bIns="45720" rtlCol="0">
            <a:normAutofit/>
          </a:bodyPr>
          <a:lstStyle/>
          <a:p>
            <a:pPr marL="285750" indent="-285750">
              <a:lnSpc>
                <a:spcPct val="90000"/>
              </a:lnSpc>
              <a:buFont typeface="Calibri" panose="020F0502020204030204" pitchFamily="34" charset="0"/>
              <a:buChar char="•"/>
            </a:pPr>
            <a:r>
              <a:rPr lang="en-US" sz="2400" dirty="0">
                <a:solidFill>
                  <a:schemeClr val="tx1">
                    <a:lumMod val="75000"/>
                    <a:lumOff val="25000"/>
                  </a:schemeClr>
                </a:solidFill>
              </a:rPr>
              <a:t>Ropeways feed networks with challenging topography</a:t>
            </a:r>
          </a:p>
          <a:p>
            <a:pPr marL="285750" indent="-285750">
              <a:lnSpc>
                <a:spcPct val="90000"/>
              </a:lnSpc>
              <a:buFont typeface="Calibri" panose="020F0502020204030204" pitchFamily="34" charset="0"/>
              <a:buChar char="•"/>
            </a:pPr>
            <a:r>
              <a:rPr lang="en-US" sz="2400" dirty="0">
                <a:solidFill>
                  <a:schemeClr val="tx1">
                    <a:lumMod val="75000"/>
                    <a:lumOff val="25000"/>
                  </a:schemeClr>
                </a:solidFill>
              </a:rPr>
              <a:t>Minimal Land Use</a:t>
            </a:r>
          </a:p>
          <a:p>
            <a:pPr marL="285750" indent="-285750">
              <a:lnSpc>
                <a:spcPct val="90000"/>
              </a:lnSpc>
              <a:buFont typeface="Calibri" panose="020F0502020204030204" pitchFamily="34" charset="0"/>
              <a:buChar char="•"/>
            </a:pPr>
            <a:r>
              <a:rPr lang="en-US" sz="2400" dirty="0">
                <a:solidFill>
                  <a:schemeClr val="tx1">
                    <a:lumMod val="75000"/>
                    <a:lumOff val="25000"/>
                  </a:schemeClr>
                </a:solidFill>
              </a:rPr>
              <a:t>100% Electrically driven</a:t>
            </a:r>
          </a:p>
          <a:p>
            <a:pPr marL="285750" indent="-285750">
              <a:lnSpc>
                <a:spcPct val="90000"/>
              </a:lnSpc>
              <a:buFont typeface="Calibri" panose="020F0502020204030204" pitchFamily="34" charset="0"/>
              <a:buChar char="•"/>
            </a:pPr>
            <a:r>
              <a:rPr lang="en-US" sz="2400" dirty="0">
                <a:solidFill>
                  <a:schemeClr val="tx1">
                    <a:lumMod val="75000"/>
                    <a:lumOff val="25000"/>
                  </a:schemeClr>
                </a:solidFill>
              </a:rPr>
              <a:t>Lagos Nigeria Case Study</a:t>
            </a:r>
          </a:p>
          <a:p>
            <a:pPr marL="742950" lvl="1" indent="-285750">
              <a:lnSpc>
                <a:spcPct val="90000"/>
              </a:lnSpc>
              <a:buFont typeface="Calibri" panose="020F0502020204030204" pitchFamily="34" charset="0"/>
              <a:buChar char="•"/>
            </a:pPr>
            <a:r>
              <a:rPr lang="en-US" sz="2400" dirty="0"/>
              <a:t>Government Buildings</a:t>
            </a:r>
          </a:p>
          <a:p>
            <a:pPr marL="742950" lvl="1" indent="-285750">
              <a:lnSpc>
                <a:spcPct val="90000"/>
              </a:lnSpc>
              <a:buFont typeface="Calibri" panose="020F0502020204030204" pitchFamily="34" charset="0"/>
              <a:buChar char="•"/>
            </a:pPr>
            <a:r>
              <a:rPr lang="en-US" sz="2400" dirty="0"/>
              <a:t>Places of Worship</a:t>
            </a:r>
          </a:p>
          <a:p>
            <a:pPr marL="742950" lvl="1" indent="-285750">
              <a:lnSpc>
                <a:spcPct val="90000"/>
              </a:lnSpc>
              <a:buFont typeface="Calibri" panose="020F0502020204030204" pitchFamily="34" charset="0"/>
              <a:buChar char="•"/>
            </a:pPr>
            <a:r>
              <a:rPr lang="en-US" sz="2400" dirty="0"/>
              <a:t>Offices</a:t>
            </a:r>
          </a:p>
          <a:p>
            <a:pPr marL="742950" lvl="1" indent="-285750">
              <a:lnSpc>
                <a:spcPct val="90000"/>
              </a:lnSpc>
              <a:buFont typeface="Calibri" panose="020F0502020204030204" pitchFamily="34" charset="0"/>
              <a:buChar char="•"/>
            </a:pPr>
            <a:r>
              <a:rPr lang="en-US" sz="2400" dirty="0"/>
              <a:t>Retail</a:t>
            </a:r>
          </a:p>
          <a:p>
            <a:pPr marL="285750" indent="-285750">
              <a:lnSpc>
                <a:spcPct val="90000"/>
              </a:lnSpc>
              <a:buFont typeface="Calibri" panose="020F0502020204030204" pitchFamily="34" charset="0"/>
              <a:buChar char="•"/>
            </a:pPr>
            <a:endParaRPr lang="en-US" sz="1700" dirty="0">
              <a:solidFill>
                <a:schemeClr val="tx1">
                  <a:lumMod val="75000"/>
                  <a:lumOff val="25000"/>
                </a:schemeClr>
              </a:solidFill>
            </a:endParaRPr>
          </a:p>
        </p:txBody>
      </p:sp>
    </p:spTree>
    <p:extLst>
      <p:ext uri="{BB962C8B-B14F-4D97-AF65-F5344CB8AC3E}">
        <p14:creationId xmlns:p14="http://schemas.microsoft.com/office/powerpoint/2010/main" val="1734276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3" name="Straight Connector 19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A66D55-3498-4F68-A640-F93B3945376B}"/>
              </a:ext>
            </a:extLst>
          </p:cNvPr>
          <p:cNvSpPr>
            <a:spLocks noGrp="1"/>
          </p:cNvSpPr>
          <p:nvPr>
            <p:ph type="title"/>
          </p:nvPr>
        </p:nvSpPr>
        <p:spPr>
          <a:xfrm>
            <a:off x="723686" y="1089626"/>
            <a:ext cx="3448259" cy="1263966"/>
          </a:xfrm>
        </p:spPr>
        <p:txBody>
          <a:bodyPr vert="horz" lIns="91440" tIns="45720" rIns="91440" bIns="45720" rtlCol="0" anchor="b">
            <a:normAutofit/>
          </a:bodyPr>
          <a:lstStyle/>
          <a:p>
            <a:r>
              <a:rPr lang="en-US" sz="4000" dirty="0"/>
              <a:t>Cable Car Applications</a:t>
            </a:r>
          </a:p>
        </p:txBody>
      </p:sp>
      <p:cxnSp>
        <p:nvCxnSpPr>
          <p:cNvPr id="195" name="Straight Connector 19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6E24B99-4B36-48F0-B376-961075A644CA}"/>
              </a:ext>
            </a:extLst>
          </p:cNvPr>
          <p:cNvSpPr>
            <a:spLocks noGrp="1"/>
          </p:cNvSpPr>
          <p:nvPr>
            <p:ph type="body" sz="half" idx="2"/>
          </p:nvPr>
        </p:nvSpPr>
        <p:spPr>
          <a:xfrm>
            <a:off x="397565" y="2531315"/>
            <a:ext cx="3930926" cy="4073234"/>
          </a:xfrm>
        </p:spPr>
        <p:txBody>
          <a:bodyPr vert="horz" lIns="0" tIns="45720" rIns="0" bIns="45720" rtlCol="0">
            <a:normAutofit fontScale="92500" lnSpcReduction="10000"/>
          </a:bodyPr>
          <a:lstStyle/>
          <a:p>
            <a:pPr>
              <a:lnSpc>
                <a:spcPct val="90000"/>
              </a:lnSpc>
            </a:pPr>
            <a:endParaRPr lang="en-US" dirty="0"/>
          </a:p>
          <a:p>
            <a:pPr marL="285750" indent="-285750">
              <a:lnSpc>
                <a:spcPct val="90000"/>
              </a:lnSpc>
              <a:buFont typeface="Calibri" panose="020F0502020204030204" pitchFamily="34" charset="0"/>
              <a:buChar char="•"/>
            </a:pPr>
            <a:r>
              <a:rPr lang="en-US" dirty="0" err="1"/>
              <a:t>TransMiCable</a:t>
            </a:r>
            <a:r>
              <a:rPr lang="en-US" dirty="0"/>
              <a:t> in Bogota, Colombia:</a:t>
            </a:r>
          </a:p>
          <a:p>
            <a:pPr marL="742950" lvl="1" indent="-285750">
              <a:lnSpc>
                <a:spcPct val="90000"/>
              </a:lnSpc>
              <a:buFont typeface="Calibri" panose="020F0502020204030204" pitchFamily="34" charset="0"/>
              <a:buChar char="•"/>
            </a:pPr>
            <a:r>
              <a:rPr lang="en-US" sz="1800" dirty="0">
                <a:solidFill>
                  <a:srgbClr val="FFFFFF"/>
                </a:solidFill>
              </a:rPr>
              <a:t>Publicly Funded</a:t>
            </a:r>
          </a:p>
          <a:p>
            <a:pPr marL="742950" lvl="1" indent="-285750">
              <a:lnSpc>
                <a:spcPct val="90000"/>
              </a:lnSpc>
              <a:buFont typeface="Calibri" panose="020F0502020204030204" pitchFamily="34" charset="0"/>
              <a:buChar char="•"/>
            </a:pPr>
            <a:r>
              <a:rPr lang="en-US" sz="1800" dirty="0">
                <a:solidFill>
                  <a:srgbClr val="FFFFFF"/>
                </a:solidFill>
              </a:rPr>
              <a:t>Subsidiary of TransMilenio BRT System</a:t>
            </a:r>
          </a:p>
          <a:p>
            <a:pPr marL="285750" indent="-285750">
              <a:lnSpc>
                <a:spcPct val="90000"/>
              </a:lnSpc>
              <a:buFont typeface="Calibri" panose="020F0502020204030204" pitchFamily="34" charset="0"/>
              <a:buChar char="•"/>
            </a:pPr>
            <a:r>
              <a:rPr lang="en-US" dirty="0"/>
              <a:t>Portland Aerial Tram (OHSU Tram)</a:t>
            </a:r>
          </a:p>
          <a:p>
            <a:pPr marL="742950" lvl="1" indent="-285750">
              <a:lnSpc>
                <a:spcPct val="90000"/>
              </a:lnSpc>
              <a:buFont typeface="Calibri" panose="020F0502020204030204" pitchFamily="34" charset="0"/>
              <a:buChar char="•"/>
            </a:pPr>
            <a:r>
              <a:rPr lang="en-US" sz="1800" dirty="0">
                <a:solidFill>
                  <a:srgbClr val="FFFFFF"/>
                </a:solidFill>
              </a:rPr>
              <a:t>Jointly Funded by City of Portland and OHSU</a:t>
            </a:r>
          </a:p>
          <a:p>
            <a:pPr marL="742950" lvl="1" indent="-285750">
              <a:lnSpc>
                <a:spcPct val="90000"/>
              </a:lnSpc>
              <a:buFont typeface="Calibri" panose="020F0502020204030204" pitchFamily="34" charset="0"/>
              <a:buChar char="•"/>
            </a:pPr>
            <a:r>
              <a:rPr lang="en-US" sz="1800" dirty="0">
                <a:solidFill>
                  <a:srgbClr val="FFFFFF"/>
                </a:solidFill>
              </a:rPr>
              <a:t>Connects Waterfront district and campus Health Center</a:t>
            </a:r>
          </a:p>
          <a:p>
            <a:pPr marL="285750" indent="-285750">
              <a:lnSpc>
                <a:spcPct val="90000"/>
              </a:lnSpc>
              <a:buFont typeface="Calibri" panose="020F0502020204030204" pitchFamily="34" charset="0"/>
              <a:buChar char="•"/>
            </a:pPr>
            <a:r>
              <a:rPr lang="en-US" dirty="0"/>
              <a:t>LA Aerial Rapid Transit Proposal:</a:t>
            </a:r>
          </a:p>
          <a:p>
            <a:pPr marL="742950" lvl="1" indent="-285750">
              <a:lnSpc>
                <a:spcPct val="90000"/>
              </a:lnSpc>
              <a:buFont typeface="Calibri" panose="020F0502020204030204" pitchFamily="34" charset="0"/>
              <a:buChar char="•"/>
            </a:pPr>
            <a:r>
              <a:rPr lang="en-US" sz="1800" dirty="0">
                <a:solidFill>
                  <a:srgbClr val="FFFFFF"/>
                </a:solidFill>
              </a:rPr>
              <a:t>Privately Funded</a:t>
            </a:r>
          </a:p>
          <a:p>
            <a:pPr marL="742950" lvl="1" indent="-285750">
              <a:lnSpc>
                <a:spcPct val="90000"/>
              </a:lnSpc>
              <a:buFont typeface="Calibri" panose="020F0502020204030204" pitchFamily="34" charset="0"/>
              <a:buChar char="•"/>
            </a:pPr>
            <a:r>
              <a:rPr lang="en-US" sz="1800" dirty="0">
                <a:solidFill>
                  <a:srgbClr val="FFFFFF"/>
                </a:solidFill>
              </a:rPr>
              <a:t>Between Union Station and Dodgers stadium</a:t>
            </a:r>
          </a:p>
          <a:p>
            <a:pPr marL="742950" lvl="1" indent="-285750">
              <a:lnSpc>
                <a:spcPct val="90000"/>
              </a:lnSpc>
              <a:buFont typeface="Calibri" panose="020F0502020204030204" pitchFamily="34" charset="0"/>
              <a:buChar char="•"/>
            </a:pPr>
            <a:endParaRPr lang="en-US" sz="1100" dirty="0">
              <a:solidFill>
                <a:srgbClr val="FFFFFF"/>
              </a:solidFill>
            </a:endParaRPr>
          </a:p>
          <a:p>
            <a:pPr marL="285750" indent="-285750">
              <a:lnSpc>
                <a:spcPct val="90000"/>
              </a:lnSpc>
              <a:buFont typeface="Calibri" panose="020F0502020204030204" pitchFamily="34" charset="0"/>
              <a:buChar char="•"/>
            </a:pPr>
            <a:endParaRPr lang="en-US" sz="1100" dirty="0"/>
          </a:p>
          <a:p>
            <a:pPr marL="285750" indent="-285750">
              <a:lnSpc>
                <a:spcPct val="90000"/>
              </a:lnSpc>
              <a:buFont typeface="Calibri" panose="020F0502020204030204" pitchFamily="34" charset="0"/>
              <a:buChar char="•"/>
            </a:pPr>
            <a:endParaRPr lang="en-US" sz="1100" dirty="0"/>
          </a:p>
        </p:txBody>
      </p:sp>
      <p:pic>
        <p:nvPicPr>
          <p:cNvPr id="1026" name="Picture 2">
            <a:extLst>
              <a:ext uri="{FF2B5EF4-FFF2-40B4-BE49-F238E27FC236}">
                <a16:creationId xmlns:a16="http://schemas.microsoft.com/office/drawing/2014/main" id="{938CB2F7-4270-4EFF-8D16-08F22CC959D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9111" r="19064"/>
          <a:stretch/>
        </p:blipFill>
        <p:spPr bwMode="auto">
          <a:xfrm>
            <a:off x="4654297"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8645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D1A09E-2BC9-41C3-84B6-7732EE1B43C6}"/>
              </a:ext>
            </a:extLst>
          </p:cNvPr>
          <p:cNvSpPr>
            <a:spLocks noGrp="1"/>
          </p:cNvSpPr>
          <p:nvPr>
            <p:ph type="title"/>
          </p:nvPr>
        </p:nvSpPr>
        <p:spPr>
          <a:xfrm>
            <a:off x="642259" y="634946"/>
            <a:ext cx="3372529" cy="5055904"/>
          </a:xfrm>
        </p:spPr>
        <p:txBody>
          <a:bodyPr anchor="ctr">
            <a:normAutofit/>
          </a:bodyPr>
          <a:lstStyle/>
          <a:p>
            <a:r>
              <a:rPr lang="en-US"/>
              <a:t>First steps</a:t>
            </a:r>
          </a:p>
        </p:txBody>
      </p:sp>
      <p:cxnSp>
        <p:nvCxnSpPr>
          <p:cNvPr id="24" name="Straight Connector 23">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Text Placeholder 3">
            <a:extLst>
              <a:ext uri="{FF2B5EF4-FFF2-40B4-BE49-F238E27FC236}">
                <a16:creationId xmlns:a16="http://schemas.microsoft.com/office/drawing/2014/main" id="{9510D304-F10B-9828-DC3C-6BEF226FE07E}"/>
              </a:ext>
            </a:extLst>
          </p:cNvPr>
          <p:cNvGraphicFramePr>
            <a:graphicFrameLocks noGrp="1"/>
          </p:cNvGraphicFramePr>
          <p:nvPr>
            <p:ph idx="1"/>
            <p:extLst>
              <p:ext uri="{D42A27DB-BD31-4B8C-83A1-F6EECF244321}">
                <p14:modId xmlns:p14="http://schemas.microsoft.com/office/powerpoint/2010/main" val="3201301558"/>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9781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slide2" descr="Dashboard 1">
            <a:extLst>
              <a:ext uri="{FF2B5EF4-FFF2-40B4-BE49-F238E27FC236}">
                <a16:creationId xmlns:a16="http://schemas.microsoft.com/office/drawing/2014/main" id="{CCF70269-5B42-482A-B7C8-FC3C8096D551}"/>
              </a:ext>
            </a:extLst>
          </p:cNvPr>
          <p:cNvPicPr>
            <a:picLocks noChangeAspect="1"/>
          </p:cNvPicPr>
          <p:nvPr/>
        </p:nvPicPr>
        <p:blipFill rotWithShape="1">
          <a:blip r:embed="rId3">
            <a:extLst>
              <a:ext uri="{28A0092B-C50C-407E-A947-70E740481C1C}">
                <a14:useLocalDpi xmlns:a14="http://schemas.microsoft.com/office/drawing/2010/main" val="0"/>
              </a:ext>
            </a:extLst>
          </a:blip>
          <a:srcRect t="477" b="16497"/>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8DA9D5E3-3A22-4873-81C8-59749E216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9">
            <a:extLst>
              <a:ext uri="{FF2B5EF4-FFF2-40B4-BE49-F238E27FC236}">
                <a16:creationId xmlns:a16="http://schemas.microsoft.com/office/drawing/2014/main" id="{D75B47E1-3198-4125-ACBE-D69D7C011224}"/>
              </a:ext>
            </a:extLst>
          </p:cNvPr>
          <p:cNvSpPr>
            <a:spLocks noGrp="1"/>
          </p:cNvSpPr>
          <p:nvPr>
            <p:ph type="title"/>
          </p:nvPr>
        </p:nvSpPr>
        <p:spPr>
          <a:xfrm>
            <a:off x="1097280" y="516835"/>
            <a:ext cx="5977937" cy="1666501"/>
          </a:xfrm>
        </p:spPr>
        <p:txBody>
          <a:bodyPr>
            <a:normAutofit/>
          </a:bodyPr>
          <a:lstStyle/>
          <a:p>
            <a:r>
              <a:rPr lang="en-US" sz="4000">
                <a:solidFill>
                  <a:schemeClr val="tx1"/>
                </a:solidFill>
              </a:rPr>
              <a:t>Urban Access</a:t>
            </a:r>
          </a:p>
        </p:txBody>
      </p:sp>
      <p:cxnSp>
        <p:nvCxnSpPr>
          <p:cNvPr id="59" name="Straight Connector 5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71FD9B3-A78B-4AFA-A583-53DBE4E16A24}"/>
              </a:ext>
            </a:extLst>
          </p:cNvPr>
          <p:cNvSpPr>
            <a:spLocks noGrp="1"/>
          </p:cNvSpPr>
          <p:nvPr>
            <p:ph idx="1"/>
          </p:nvPr>
        </p:nvSpPr>
        <p:spPr>
          <a:xfrm>
            <a:off x="1097279" y="2546224"/>
            <a:ext cx="5977938" cy="3342747"/>
          </a:xfrm>
        </p:spPr>
        <p:txBody>
          <a:bodyPr>
            <a:normAutofit/>
          </a:bodyPr>
          <a:lstStyle/>
          <a:p>
            <a:r>
              <a:rPr lang="en-US" sz="1800" dirty="0">
                <a:solidFill>
                  <a:schemeClr val="tx1"/>
                </a:solidFill>
              </a:rPr>
              <a:t>Initial Parameters</a:t>
            </a:r>
          </a:p>
          <a:p>
            <a:pPr lvl="1"/>
            <a:r>
              <a:rPr lang="en-US" dirty="0">
                <a:solidFill>
                  <a:schemeClr val="tx1"/>
                </a:solidFill>
              </a:rPr>
              <a:t>Bounding Box for Transit Desert (Northern parts of Palo Alto, Mountain View, Sunnyvale, Santa Clara, San Jose, and Milpitas) surrounded by Highway 101, 85, and 880.</a:t>
            </a:r>
          </a:p>
          <a:p>
            <a:pPr lvl="1"/>
            <a:r>
              <a:rPr lang="en-US" dirty="0">
                <a:solidFill>
                  <a:schemeClr val="tx1"/>
                </a:solidFill>
              </a:rPr>
              <a:t>Tech Campuses range from Facebook in top left down to LinkedIn to Cisco in the right</a:t>
            </a:r>
          </a:p>
          <a:p>
            <a:pPr lvl="1"/>
            <a:r>
              <a:rPr lang="en-US" dirty="0">
                <a:solidFill>
                  <a:schemeClr val="tx1"/>
                </a:solidFill>
              </a:rPr>
              <a:t>Bus Stop Network</a:t>
            </a:r>
          </a:p>
          <a:p>
            <a:pPr lvl="1"/>
            <a:r>
              <a:rPr lang="en-US" dirty="0">
                <a:solidFill>
                  <a:schemeClr val="tx1"/>
                </a:solidFill>
              </a:rPr>
              <a:t>Pedestrian Network</a:t>
            </a:r>
          </a:p>
          <a:p>
            <a:endParaRPr lang="en-US" sz="1800" dirty="0">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C68AA45E-D8B6-41AD-A8C7-810382F38BB9}"/>
              </a:ext>
            </a:extLst>
          </p:cNvPr>
          <p:cNvPicPr>
            <a:picLocks noChangeAspect="1"/>
          </p:cNvPicPr>
          <p:nvPr/>
        </p:nvPicPr>
        <p:blipFill rotWithShape="1">
          <a:blip r:embed="rId3">
            <a:extLst>
              <a:ext uri="{28A0092B-C50C-407E-A947-70E740481C1C}">
                <a14:useLocalDpi xmlns:a14="http://schemas.microsoft.com/office/drawing/2010/main" val="0"/>
              </a:ext>
            </a:extLst>
          </a:blip>
          <a:srcRect t="2032" r="-3" b="-3"/>
          <a:stretch/>
        </p:blipFill>
        <p:spPr>
          <a:xfrm>
            <a:off x="7136904" y="3542728"/>
            <a:ext cx="4681755" cy="306157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13" name="Picture 12" descr="A picture containing text&#10;&#10;Description automatically generated">
            <a:extLst>
              <a:ext uri="{FF2B5EF4-FFF2-40B4-BE49-F238E27FC236}">
                <a16:creationId xmlns:a16="http://schemas.microsoft.com/office/drawing/2014/main" id="{7549DF8D-7063-4BD2-9231-D346501236F5}"/>
              </a:ext>
            </a:extLst>
          </p:cNvPr>
          <p:cNvPicPr>
            <a:picLocks noChangeAspect="1"/>
          </p:cNvPicPr>
          <p:nvPr/>
        </p:nvPicPr>
        <p:blipFill rotWithShape="1">
          <a:blip r:embed="rId4">
            <a:extLst>
              <a:ext uri="{28A0092B-C50C-407E-A947-70E740481C1C}">
                <a14:useLocalDpi xmlns:a14="http://schemas.microsoft.com/office/drawing/2010/main" val="0"/>
              </a:ext>
            </a:extLst>
          </a:blip>
          <a:srcRect t="1909" r="-3" b="-3"/>
          <a:stretch/>
        </p:blipFill>
        <p:spPr>
          <a:xfrm>
            <a:off x="7136930" y="312763"/>
            <a:ext cx="4681729" cy="306157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696036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outdoor object, web, night&#10;&#10;Description automatically generated">
            <a:extLst>
              <a:ext uri="{FF2B5EF4-FFF2-40B4-BE49-F238E27FC236}">
                <a16:creationId xmlns:a16="http://schemas.microsoft.com/office/drawing/2014/main" id="{CFE42B31-1897-4B56-8789-C91CD2BBE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55" y="491121"/>
            <a:ext cx="10925102" cy="3441407"/>
          </a:xfrm>
          <a:prstGeom prst="rect">
            <a:avLst/>
          </a:prstGeom>
        </p:spPr>
      </p:pic>
      <p:sp>
        <p:nvSpPr>
          <p:cNvPr id="19" name="Rectangle 18">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18260E-30A4-4B4A-BBB5-0D568F02EF35}"/>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Transit Network in Bounding Box</a:t>
            </a:r>
          </a:p>
        </p:txBody>
      </p:sp>
      <p:cxnSp>
        <p:nvCxnSpPr>
          <p:cNvPr id="21" name="Straight Connector 20">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03508"/>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413324"/>
      </a:dk2>
      <a:lt2>
        <a:srgbClr val="E2E8E6"/>
      </a:lt2>
      <a:accent1>
        <a:srgbClr val="DA839F"/>
      </a:accent1>
      <a:accent2>
        <a:srgbClr val="D27167"/>
      </a:accent2>
      <a:accent3>
        <a:srgbClr val="D09960"/>
      </a:accent3>
      <a:accent4>
        <a:srgbClr val="ABA454"/>
      </a:accent4>
      <a:accent5>
        <a:srgbClr val="95AD68"/>
      </a:accent5>
      <a:accent6>
        <a:srgbClr val="6EB358"/>
      </a:accent6>
      <a:hlink>
        <a:srgbClr val="568F7C"/>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TotalTime>
  <Words>2087</Words>
  <Application>Microsoft Office PowerPoint</Application>
  <PresentationFormat>Widescreen</PresentationFormat>
  <Paragraphs>200</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vt:lpstr>
      <vt:lpstr>Avenir Next LT Pro Light</vt:lpstr>
      <vt:lpstr>Calibri</vt:lpstr>
      <vt:lpstr>RetrospectVTI</vt:lpstr>
      <vt:lpstr>Conditions Assessment and Solution Finding of New Transit Services in the “Bay Town” </vt:lpstr>
      <vt:lpstr>Context</vt:lpstr>
      <vt:lpstr>Swyft Cities Idea</vt:lpstr>
      <vt:lpstr>Cable Car Concept</vt:lpstr>
      <vt:lpstr>Cable Car Applications</vt:lpstr>
      <vt:lpstr>First steps</vt:lpstr>
      <vt:lpstr>PowerPoint Presentation</vt:lpstr>
      <vt:lpstr>Urban Access</vt:lpstr>
      <vt:lpstr>Transit Network in Bounding Box</vt:lpstr>
      <vt:lpstr>Pedestrian Network in Bounding Box</vt:lpstr>
      <vt:lpstr>Transit-Pedestrian Network in Bounding Box</vt:lpstr>
      <vt:lpstr>PowerPoint Presentation</vt:lpstr>
      <vt:lpstr>PowerPoint Presentation</vt:lpstr>
      <vt:lpstr>PowerPoint Presentation</vt:lpstr>
      <vt:lpstr>PowerPoint Presentation</vt:lpstr>
      <vt:lpstr>Model Development</vt:lpstr>
      <vt:lpstr>PowerPoint Presentation</vt:lpstr>
      <vt:lpstr>PowerPoint Presentation</vt:lpstr>
      <vt:lpstr>PowerPoint Presentation</vt:lpstr>
      <vt:lpstr>PowerPoint Presentation</vt:lpstr>
      <vt:lpstr>Next Steps &amp; Recommendations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Conditions Assessment and Solution Finding of New Transit Services in the “Bay Town” </dc:title>
  <dc:creator>Mihir Thakar</dc:creator>
  <cp:lastModifiedBy>Mihir Thakar</cp:lastModifiedBy>
  <cp:revision>11</cp:revision>
  <dcterms:created xsi:type="dcterms:W3CDTF">2022-04-22T00:18:47Z</dcterms:created>
  <dcterms:modified xsi:type="dcterms:W3CDTF">2022-04-28T01:48:30Z</dcterms:modified>
</cp:coreProperties>
</file>